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283" r:id="rId14"/>
    <p:sldId id="288" r:id="rId15"/>
    <p:sldId id="334" r:id="rId16"/>
    <p:sldId id="289" r:id="rId17"/>
    <p:sldId id="290" r:id="rId18"/>
    <p:sldId id="291" r:id="rId19"/>
    <p:sldId id="292" r:id="rId20"/>
    <p:sldId id="293" r:id="rId21"/>
    <p:sldId id="294" r:id="rId22"/>
    <p:sldId id="335" r:id="rId23"/>
    <p:sldId id="336" r:id="rId24"/>
    <p:sldId id="337" r:id="rId25"/>
    <p:sldId id="295" r:id="rId26"/>
    <p:sldId id="284" r:id="rId27"/>
    <p:sldId id="301" r:id="rId28"/>
    <p:sldId id="338" r:id="rId29"/>
    <p:sldId id="339" r:id="rId30"/>
    <p:sldId id="340" r:id="rId31"/>
    <p:sldId id="341" r:id="rId32"/>
    <p:sldId id="342" r:id="rId33"/>
    <p:sldId id="300" r:id="rId34"/>
    <p:sldId id="303" r:id="rId35"/>
    <p:sldId id="304" r:id="rId36"/>
    <p:sldId id="305" r:id="rId37"/>
    <p:sldId id="343" r:id="rId38"/>
    <p:sldId id="302" r:id="rId39"/>
    <p:sldId id="285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296" r:id="rId48"/>
    <p:sldId id="298" r:id="rId49"/>
    <p:sldId id="345" r:id="rId50"/>
    <p:sldId id="350" r:id="rId51"/>
    <p:sldId id="344" r:id="rId52"/>
    <p:sldId id="297" r:id="rId53"/>
    <p:sldId id="346" r:id="rId54"/>
    <p:sldId id="351" r:id="rId55"/>
    <p:sldId id="352" r:id="rId56"/>
    <p:sldId id="354" r:id="rId57"/>
    <p:sldId id="347" r:id="rId58"/>
    <p:sldId id="348" r:id="rId59"/>
    <p:sldId id="355" r:id="rId60"/>
    <p:sldId id="358" r:id="rId61"/>
    <p:sldId id="356" r:id="rId62"/>
    <p:sldId id="361" r:id="rId63"/>
    <p:sldId id="359" r:id="rId64"/>
    <p:sldId id="362" r:id="rId65"/>
    <p:sldId id="36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C582952E-6D74-4E7C-AE74-F50CBA66B5BF}">
          <p14:sldIdLst>
            <p14:sldId id="308"/>
            <p14:sldId id="309"/>
            <p14:sldId id="310"/>
            <p14:sldId id="311"/>
            <p14:sldId id="312"/>
          </p14:sldIdLst>
        </p14:section>
        <p14:section name="1" id="{D40FF3FE-9025-48E7-A9C5-A6B59C3253D4}">
          <p14:sldIdLst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2" id="{A1AA5868-484F-4FD1-9100-47351426D005}">
          <p14:sldIdLst>
            <p14:sldId id="283"/>
            <p14:sldId id="288"/>
            <p14:sldId id="334"/>
            <p14:sldId id="289"/>
            <p14:sldId id="290"/>
            <p14:sldId id="291"/>
            <p14:sldId id="292"/>
            <p14:sldId id="293"/>
            <p14:sldId id="294"/>
            <p14:sldId id="335"/>
            <p14:sldId id="336"/>
            <p14:sldId id="337"/>
            <p14:sldId id="295"/>
            <p14:sldId id="284"/>
            <p14:sldId id="301"/>
            <p14:sldId id="338"/>
            <p14:sldId id="339"/>
            <p14:sldId id="340"/>
            <p14:sldId id="341"/>
            <p14:sldId id="342"/>
            <p14:sldId id="300"/>
            <p14:sldId id="303"/>
            <p14:sldId id="304"/>
            <p14:sldId id="305"/>
            <p14:sldId id="343"/>
            <p14:sldId id="302"/>
          </p14:sldIdLst>
        </p14:section>
        <p14:section name="4" id="{15B6ACAD-BB47-4F6B-8BC9-B46561387CFE}">
          <p14:sldIdLst>
            <p14:sldId id="285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5" id="{CF50E8E7-C1C8-41C4-8CB9-D8391FA8F1E1}">
          <p14:sldIdLst>
            <p14:sldId id="296"/>
            <p14:sldId id="298"/>
            <p14:sldId id="345"/>
            <p14:sldId id="350"/>
            <p14:sldId id="344"/>
            <p14:sldId id="297"/>
            <p14:sldId id="346"/>
            <p14:sldId id="351"/>
            <p14:sldId id="352"/>
            <p14:sldId id="354"/>
            <p14:sldId id="347"/>
            <p14:sldId id="348"/>
            <p14:sldId id="355"/>
            <p14:sldId id="358"/>
            <p14:sldId id="356"/>
            <p14:sldId id="361"/>
            <p14:sldId id="359"/>
            <p14:sldId id="362"/>
            <p14:sldId id="363"/>
          </p14:sldIdLst>
        </p14:section>
        <p14:section name="Draft" id="{A8F2AF42-B2A3-41FA-AE30-17BA2DA00F1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ynh HT" initials="QH" lastIdx="1" clrIdx="0">
    <p:extLst>
      <p:ext uri="{19B8F6BF-5375-455C-9EA6-DF929625EA0E}">
        <p15:presenceInfo xmlns:p15="http://schemas.microsoft.com/office/powerpoint/2012/main" userId="d8050ff429a069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DA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7" autoAdjust="0"/>
    <p:restoredTop sz="94384" autoAdjust="0"/>
  </p:normalViewPr>
  <p:slideViewPr>
    <p:cSldViewPr snapToGrid="0">
      <p:cViewPr varScale="1">
        <p:scale>
          <a:sx n="78" d="100"/>
          <a:sy n="78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 err="1">
              <a:ln>
                <a:noFill/>
              </a:ln>
              <a:latin typeface="+mn-lt"/>
            </a:rPr>
            <a:t>Nguyễn</a:t>
          </a:r>
          <a:r>
            <a:rPr lang="en-US" sz="1600" dirty="0">
              <a:ln>
                <a:noFill/>
              </a:ln>
              <a:latin typeface="+mn-lt"/>
            </a:rPr>
            <a:t> </a:t>
          </a:r>
          <a:r>
            <a:rPr lang="en-US" sz="1600" dirty="0" err="1">
              <a:ln>
                <a:noFill/>
              </a:ln>
              <a:latin typeface="+mn-lt"/>
            </a:rPr>
            <a:t>Văn</a:t>
          </a:r>
          <a:r>
            <a:rPr lang="en-US" sz="1600" dirty="0">
              <a:ln>
                <a:noFill/>
              </a:ln>
              <a:latin typeface="+mn-lt"/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Instructor</a:t>
          </a:r>
        </a:p>
      </dgm:t>
    </dgm:pt>
    <dgm:pt modelId="{7E3D20CC-9B0F-486E-B088-1E792CE1FA75}">
      <dgm:prSet phldrT="[Text]" custT="1"/>
      <dgm:spPr/>
      <dgm:t>
        <a:bodyPr/>
        <a:lstStyle/>
        <a:p>
          <a:r>
            <a:rPr lang="en-US" sz="1400">
              <a:ln>
                <a:noFill/>
              </a:ln>
              <a:latin typeface="+mn-lt"/>
            </a:rPr>
            <a:t>Nguy</a:t>
          </a:r>
          <a:r>
            <a:rPr lang="vi-VN" sz="1400">
              <a:ln>
                <a:noFill/>
              </a:ln>
              <a:latin typeface="+mn-lt"/>
            </a:rPr>
            <a:t>ễn Minh Tiến</a:t>
          </a:r>
          <a:endParaRPr lang="en-US" sz="1400" dirty="0">
            <a:ln>
              <a:noFill/>
            </a:ln>
            <a:latin typeface="+mn-lt"/>
          </a:endParaRP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Project Manager</a:t>
          </a:r>
        </a:p>
      </dgm:t>
    </dgm:pt>
    <dgm:pt modelId="{9816377C-CA66-4873-BFA3-6E364D86CEE4}">
      <dgm:prSet phldrT="[Text]" custT="1"/>
      <dgm:spPr>
        <a:solidFill>
          <a:srgbClr val="0070C0"/>
        </a:solidFill>
      </dgm:spPr>
      <dgm:t>
        <a:bodyPr/>
        <a:lstStyle/>
        <a:p>
          <a:r>
            <a:rPr lang="vi-VN" sz="1400">
              <a:ln>
                <a:noFill/>
              </a:ln>
              <a:latin typeface="+mn-lt"/>
            </a:rPr>
            <a:t>Nguyễn Minh Tiến</a:t>
          </a:r>
          <a:endParaRPr lang="en-US" sz="1400" dirty="0">
            <a:ln>
              <a:noFill/>
            </a:ln>
            <a:latin typeface="+mn-lt"/>
          </a:endParaRP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Technical Leader</a:t>
          </a:r>
        </a:p>
      </dgm:t>
    </dgm:pt>
    <dgm:pt modelId="{5F28B918-906E-4F88-AA57-E47D83F02E88}">
      <dgm:prSet phldrT="[Text]" custT="1"/>
      <dgm:spPr>
        <a:solidFill>
          <a:srgbClr val="0070C0"/>
        </a:solidFill>
      </dgm:spPr>
      <dgm:t>
        <a:bodyPr/>
        <a:lstStyle/>
        <a:p>
          <a:r>
            <a:rPr lang="vi-VN" sz="1200">
              <a:ln>
                <a:noFill/>
              </a:ln>
              <a:latin typeface="+mn-lt"/>
            </a:rPr>
            <a:t>Trần Bình Khánh</a:t>
          </a:r>
          <a:endParaRPr lang="en-US" sz="1200">
            <a:ln>
              <a:noFill/>
            </a:ln>
            <a:latin typeface="+mn-lt"/>
          </a:endParaRPr>
        </a:p>
      </dgm:t>
    </dgm:pt>
    <dgm:pt modelId="{82D2F21E-856E-4986-AC4B-A901316097DA}" type="parTrans" cxnId="{67F12644-52A9-4906-BAAC-3F677A5878D4}">
      <dgm:prSet/>
      <dgm:spPr>
        <a:ln>
          <a:solidFill>
            <a:srgbClr val="00B0F0"/>
          </a:solidFill>
        </a:ln>
      </dgm:spPr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Developer</a:t>
          </a:r>
        </a:p>
      </dgm:t>
    </dgm:pt>
    <dgm:pt modelId="{CA833BB1-F590-4B00-9D80-CF5060EE7AC2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vi-VN" sz="1400">
              <a:ln>
                <a:noFill/>
              </a:ln>
              <a:latin typeface="+mn-lt"/>
            </a:rPr>
            <a:t>Trần Bình Khánh</a:t>
          </a:r>
          <a:endParaRPr lang="en-US" sz="1400" dirty="0">
            <a:ln>
              <a:noFill/>
            </a:ln>
            <a:latin typeface="+mn-lt"/>
          </a:endParaRP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Tester</a:t>
          </a:r>
        </a:p>
      </dgm:t>
    </dgm:pt>
    <dgm:pt modelId="{D664221D-AE1C-4208-B8A1-96E9B81534F0}">
      <dgm:prSet phldrT="[Text]" custT="1"/>
      <dgm:spPr>
        <a:solidFill>
          <a:srgbClr val="0070C0"/>
        </a:solidFill>
      </dgm:spPr>
      <dgm:t>
        <a:bodyPr/>
        <a:lstStyle/>
        <a:p>
          <a:r>
            <a:rPr lang="vi-VN" sz="1200">
              <a:ln>
                <a:noFill/>
              </a:ln>
              <a:latin typeface="+mn-lt"/>
            </a:rPr>
            <a:t>Nguyễn Hải Đăng</a:t>
          </a:r>
          <a:endParaRPr lang="en-US" sz="1200" dirty="0">
            <a:ln>
              <a:noFill/>
            </a:ln>
            <a:latin typeface="+mn-lt"/>
          </a:endParaRPr>
        </a:p>
      </dgm:t>
    </dgm:pt>
    <dgm:pt modelId="{309FF3E0-6EA7-4C1D-873E-CFDA83DA0D3B}" type="parTrans" cxnId="{C85F53EC-786F-4F4C-94B4-BFA9306B4E7E}">
      <dgm:prSet/>
      <dgm:spPr>
        <a:ln>
          <a:solidFill>
            <a:srgbClr val="00B0F0"/>
          </a:solidFill>
        </a:ln>
      </dgm:spPr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Developer</a:t>
          </a:r>
        </a:p>
      </dgm:t>
    </dgm:pt>
    <dgm:pt modelId="{9805FCE1-8EF2-4D7D-A30F-FF125B9E2597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vi-VN" sz="1400">
              <a:ln>
                <a:noFill/>
              </a:ln>
              <a:latin typeface="+mn-lt"/>
            </a:rPr>
            <a:t>Hoàng Thị Quỳnh</a:t>
          </a:r>
          <a:endParaRPr lang="en-US" sz="1400" dirty="0">
            <a:ln>
              <a:noFill/>
            </a:ln>
            <a:latin typeface="+mn-lt"/>
          </a:endParaRP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  <a:latin typeface="+mj-lt"/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761B2A53-97DE-4A73-8203-F53B8FC6786C}">
      <dgm:prSet phldrT="[Text]" custT="1"/>
      <dgm:spPr>
        <a:solidFill>
          <a:srgbClr val="00B050"/>
        </a:solidFill>
      </dgm:spPr>
      <dgm:t>
        <a:bodyPr/>
        <a:lstStyle/>
        <a:p>
          <a:r>
            <a:rPr lang="vi-VN" sz="1400">
              <a:ln>
                <a:noFill/>
              </a:ln>
              <a:latin typeface="+mn-lt"/>
            </a:rPr>
            <a:t>Nguyễn Minh Tiến</a:t>
          </a:r>
          <a:endParaRPr lang="en-US" sz="1400" dirty="0">
            <a:ln>
              <a:noFill/>
            </a:ln>
            <a:latin typeface="+mn-lt"/>
          </a:endParaRP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Design Leader</a:t>
          </a:r>
        </a:p>
      </dgm:t>
    </dgm:pt>
    <dgm:pt modelId="{90E97D21-59D2-45C0-9066-B1C8A341CA88}">
      <dgm:prSet phldrT="[Text]" custT="1"/>
      <dgm:spPr>
        <a:solidFill>
          <a:srgbClr val="00B050"/>
        </a:solidFill>
      </dgm:spPr>
      <dgm:t>
        <a:bodyPr/>
        <a:lstStyle/>
        <a:p>
          <a:r>
            <a:rPr lang="vi-VN" sz="1400">
              <a:ln>
                <a:noFill/>
              </a:ln>
              <a:latin typeface="+mn-lt"/>
            </a:rPr>
            <a:t>Nguyễn Hải Đăng</a:t>
          </a:r>
          <a:endParaRPr lang="en-US" sz="1400">
            <a:ln>
              <a:noFill/>
            </a:ln>
            <a:latin typeface="+mn-lt"/>
          </a:endParaRPr>
        </a:p>
      </dgm:t>
    </dgm:pt>
    <dgm:pt modelId="{C9A013BF-A521-4077-AF46-53BF9CD27121}" type="parTrans" cxnId="{06A011C2-093C-44A9-BA07-1AD8DF79AA8F}">
      <dgm:prSet/>
      <dgm:spPr>
        <a:ln>
          <a:solidFill>
            <a:srgbClr val="92D050"/>
          </a:solidFill>
        </a:ln>
      </dgm:spPr>
      <dgm:t>
        <a:bodyPr/>
        <a:lstStyle/>
        <a:p>
          <a:endParaRPr lang="en-US">
            <a:ln>
              <a:noFill/>
            </a:ln>
            <a:latin typeface="+mj-lt"/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  <a:latin typeface="+mj-lt"/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23500" custScaleY="77289" custLinFactNeighborX="-3199" custLinFactNeighborY="1068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ScaleX="50772" custScaleY="75713" custLinFactNeighborX="-86047" custLinFactNeighborY="-3785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8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8" custScaleX="106081" custScaleY="68123" custLinFactNeighborX="-3492" custLinFactNeighborY="-1598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8" custScaleX="84130" custScaleY="67022" custLinFactNeighborX="-88851" custLinFactNeighborY="-2844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8" custScaleX="112894" custScaleY="64967" custLinFactNeighborX="-2794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8" custScaleX="83353" custScaleY="79348" custLinFactNeighborX="6335" custLinFactNeighborY="-20195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4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8" custScaleX="86163" custScaleY="74818" custLinFactNeighborX="-11490" custLinFactNeighborY="5841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8" custScaleX="48998" custScaleY="91583" custLinFactNeighborX="-3264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4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8" custScaleX="90343" custScaleY="65774" custLinFactNeighborX="-12444" custLinFactNeighborY="5377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8" custScaleX="55645" custScaleY="71869" custLinFactNeighborX="-9854" custLinFactNeighborY="-7554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4" presStyleCnt="8" custScaleX="99541" custScaleY="63356" custLinFactNeighborX="-26634" custLinFactNeighborY="-2837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4" presStyleCnt="8" custScaleX="70518" custScaleY="88358" custLinFactNeighborX="-21440" custLinFactNeighborY="-27991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2" presStyleCnt="4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5" presStyleCnt="8" custScaleY="57763" custLinFactNeighborX="-11367" custLinFactNeighborY="10879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5" presStyleCnt="8" custScaleX="43062" custScaleY="70460" custLinFactNeighborX="7128" custLinFactNeighborY="-16620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6" presStyleCnt="8" custScaleY="75653" custLinFactNeighborX="-2481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6" presStyleCnt="8" custScaleX="67453" custScaleY="80032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3" presStyleCnt="4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7" presStyleCnt="8" custScaleY="65499" custLinFactNeighborX="-2481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7" presStyleCnt="8" custScaleX="49119" custScaleY="72934" custLinFactNeighborX="2347" custLinFactNeighborY="-44868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1EDBA8EB-40D3-47E4-A16C-D61C07B40606}" type="presOf" srcId="{5F28B918-906E-4F88-AA57-E47D83F02E88}" destId="{0985DF48-3E6D-4161-A08E-D89F2A4A2B60}" srcOrd="1" destOrd="0" presId="urn:microsoft.com/office/officeart/2008/layout/NameandTitleOrganizationalChart"/>
    <dgm:cxn modelId="{FDC5AEEB-EE37-495D-B786-402263C0C12E}" type="presOf" srcId="{7334D38D-1375-408A-8AE0-EDB97596076A}" destId="{B9BA7C7F-5E80-473E-849A-E6F4B094FD9A}" srcOrd="0" destOrd="0" presId="urn:microsoft.com/office/officeart/2008/layout/NameandTitleOrganizationalChart"/>
    <dgm:cxn modelId="{D27CDFBD-E084-4DED-A7CD-7101CB80B0B4}" type="presOf" srcId="{9805FCE1-8EF2-4D7D-A30F-FF125B9E2597}" destId="{8EB30363-824B-4906-8F57-E75BFCB632F4}" srcOrd="1" destOrd="0" presId="urn:microsoft.com/office/officeart/2008/layout/NameandTitleOrganizationalChart"/>
    <dgm:cxn modelId="{A1EA8B3C-355C-4BD3-A3C6-83559A895A2B}" type="presOf" srcId="{4E9AD284-0E67-4F95-A63F-B92CDA2B6107}" destId="{37A54D3E-8158-449B-8FD6-ED9E379CFC31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CAF60836-9A24-437A-9104-A2E22A63080A}" type="presOf" srcId="{761B2A53-97DE-4A73-8203-F53B8FC6786C}" destId="{51F733E8-E124-4598-BE86-AFEDF7A12F05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0F2AF1B3-5A65-454D-BD7C-8006FE005CF0}" type="presOf" srcId="{7B81C682-7BD4-4D70-B984-CB9B3EB7109E}" destId="{48A2BBE2-32D5-475D-8ED1-880F01E8A155}" srcOrd="0" destOrd="0" presId="urn:microsoft.com/office/officeart/2008/layout/NameandTitleOrganizationalChart"/>
    <dgm:cxn modelId="{CBCFEAD9-F9C4-44E0-9D8C-DF60B1AB498B}" type="presOf" srcId="{4F568B2B-5D3A-44F9-8D2F-6C4F617A1031}" destId="{E87B7177-C1D2-490D-BFB2-FCE75D000B70}" srcOrd="0" destOrd="0" presId="urn:microsoft.com/office/officeart/2008/layout/NameandTitleOrganizationalChart"/>
    <dgm:cxn modelId="{9FE11714-68D9-4FC3-B72C-538074229A5E}" type="presOf" srcId="{A1C4869E-713F-46FF-9178-16D4915DEC0D}" destId="{960D02B2-EEB7-4DA2-87FF-5A2167A464AE}" srcOrd="0" destOrd="0" presId="urn:microsoft.com/office/officeart/2008/layout/NameandTitleOrganizationalChart"/>
    <dgm:cxn modelId="{FD2E9DF9-F9FB-4BB5-85EF-2DDE0367D125}" type="presOf" srcId="{858DE9E8-50D4-4B77-A9AA-260DEA689A19}" destId="{883A0004-7E51-4776-AB8F-00DF680862C9}" srcOrd="0" destOrd="0" presId="urn:microsoft.com/office/officeart/2008/layout/NameandTitleOrganizationalChart"/>
    <dgm:cxn modelId="{62A0E68F-BA9D-4FAD-B2B4-08A627BDEB74}" type="presOf" srcId="{90E97D21-59D2-45C0-9066-B1C8A341CA88}" destId="{D4DB7913-90CB-433A-8A8B-BC2E861CB270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18BE2F6F-7F66-456F-9E87-725F59E3B051}" type="presOf" srcId="{7E3D20CC-9B0F-486E-B088-1E792CE1FA75}" destId="{B12BD221-688A-45A4-B05A-AF54B7DBC4B8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3B695446-3CC9-4B7A-B3F3-4B00B292D4A9}" type="presOf" srcId="{20329DBF-A4FF-49E0-A822-7B4BEA610FBE}" destId="{FE0350CC-55F9-41F0-A0C0-98F84E435369}" srcOrd="0" destOrd="0" presId="urn:microsoft.com/office/officeart/2008/layout/NameandTitleOrganizationalChart"/>
    <dgm:cxn modelId="{1A4F2BB7-DEA1-41D0-AE3C-69F72B65A7BC}" type="presOf" srcId="{2C1B8FDD-E9CF-44B0-B5C0-60B53C1FA907}" destId="{96F1EF70-9149-4113-91E7-50757FEEF8B5}" srcOrd="0" destOrd="0" presId="urn:microsoft.com/office/officeart/2008/layout/NameandTitleOrganizationalChart"/>
    <dgm:cxn modelId="{97FC660E-DFE6-4171-8D52-6C6FD43C12DE}" type="presOf" srcId="{5F28B918-906E-4F88-AA57-E47D83F02E88}" destId="{87D7F144-9ADF-4A79-8594-4606123AF018}" srcOrd="0" destOrd="0" presId="urn:microsoft.com/office/officeart/2008/layout/NameandTitleOrganizationalChart"/>
    <dgm:cxn modelId="{56CD6EF0-F3ED-4D1D-9AB5-4E54ACD02188}" type="presOf" srcId="{CA833BB1-F590-4B00-9D80-CF5060EE7AC2}" destId="{542E98DF-D0F5-45D3-9836-02A12E2DF6B3}" srcOrd="0" destOrd="0" presId="urn:microsoft.com/office/officeart/2008/layout/NameandTitleOrganizationalChart"/>
    <dgm:cxn modelId="{19549915-9460-4050-90C7-4E78F0AB4BF6}" type="presOf" srcId="{309FF3E0-6EA7-4C1D-873E-CFDA83DA0D3B}" destId="{FD2754C1-E632-4B73-9CCA-8329CBCFA258}" srcOrd="0" destOrd="0" presId="urn:microsoft.com/office/officeart/2008/layout/NameandTitleOrganizationalChart"/>
    <dgm:cxn modelId="{0D261781-B804-4BFB-A487-C6B0BF424CC0}" type="presOf" srcId="{ABECABA5-9A8E-4DD6-8BA3-10CA14A952CB}" destId="{8A69615D-F8F8-429C-AFBC-140CD881FA23}" srcOrd="0" destOrd="0" presId="urn:microsoft.com/office/officeart/2008/layout/NameandTitleOrganizationalChart"/>
    <dgm:cxn modelId="{6BED8CB1-C822-492C-95A5-D4258353360C}" type="presOf" srcId="{D664221D-AE1C-4208-B8A1-96E9B81534F0}" destId="{9A1DE650-0DF0-41B8-87C8-5191FEE70D28}" srcOrd="0" destOrd="0" presId="urn:microsoft.com/office/officeart/2008/layout/NameandTitleOrganizationalChart"/>
    <dgm:cxn modelId="{B53388E4-2869-43A7-B639-CE197C9CCE73}" type="presOf" srcId="{E4F92AFC-F894-443D-83CC-1A2AAF2F4600}" destId="{ADA7951F-EF23-4D17-B31E-60A0926468EE}" srcOrd="0" destOrd="0" presId="urn:microsoft.com/office/officeart/2008/layout/NameandTitleOrganizationalChart"/>
    <dgm:cxn modelId="{5F3379EB-AEF3-4CB1-9707-44D94D5FAF75}" type="presOf" srcId="{C9A013BF-A521-4077-AF46-53BF9CD27121}" destId="{4256AD21-FFA3-40A8-96AD-FD0EA1F9CFE9}" srcOrd="0" destOrd="0" presId="urn:microsoft.com/office/officeart/2008/layout/NameandTitleOrganizationalChart"/>
    <dgm:cxn modelId="{8AF269D7-6B3B-4DB6-A3EB-7E873FFF2DB0}" type="presOf" srcId="{F8B1B2EA-0F1E-4ACF-B9BA-D322BA6943E0}" destId="{5C02EAFD-8CC8-48E1-B4F4-106665620A6E}" srcOrd="0" destOrd="0" presId="urn:microsoft.com/office/officeart/2008/layout/NameandTitleOrganizationalChart"/>
    <dgm:cxn modelId="{AB9339B0-E694-4426-91D1-E8E80D3464EC}" type="presOf" srcId="{9816377C-CA66-4873-BFA3-6E364D86CEE4}" destId="{1F104FC4-0424-47CC-8142-9EB73DF234B3}" srcOrd="1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87A9FA74-B35E-4252-BE9D-CD18FE060120}" type="presOf" srcId="{E2650F4E-868E-459E-A092-0FE37CCEFD06}" destId="{E26AEED3-0853-4430-811E-1D27EF8524A8}" srcOrd="0" destOrd="0" presId="urn:microsoft.com/office/officeart/2008/layout/NameandTitleOrganizationalChart"/>
    <dgm:cxn modelId="{1B716249-5F29-4FBB-BB02-B168A5C2CB65}" type="presOf" srcId="{9816377C-CA66-4873-BFA3-6E364D86CEE4}" destId="{A2568639-C48A-4361-B813-79B3F69CA822}" srcOrd="0" destOrd="0" presId="urn:microsoft.com/office/officeart/2008/layout/NameandTitleOrganizationalChart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F57BF757-F6ED-4760-9C65-37FB42B9EBB3}" type="presOf" srcId="{D664221D-AE1C-4208-B8A1-96E9B81534F0}" destId="{73F126ED-8614-4C39-ADCA-057EBA3BA3C8}" srcOrd="1" destOrd="0" presId="urn:microsoft.com/office/officeart/2008/layout/NameandTitleOrganizationalChart"/>
    <dgm:cxn modelId="{25DD46F8-9016-4FA3-8B3E-FDBE877F1106}" type="presOf" srcId="{C8225F34-92BD-4391-979C-73B009AAB15F}" destId="{6A6D0E88-C282-49D1-8F56-7086C3A224E8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A5CCFFC2-AFC9-41B2-AB7F-17847BCEC377}" type="presOf" srcId="{7E3D20CC-9B0F-486E-B088-1E792CE1FA75}" destId="{5F55DB1A-F255-4B0D-B27A-17876473A03C}" srcOrd="1" destOrd="0" presId="urn:microsoft.com/office/officeart/2008/layout/NameandTitleOrganizationalChart"/>
    <dgm:cxn modelId="{01BF4AD7-C454-4A1B-BA6A-80261C06E2E5}" type="presOf" srcId="{E4F92AFC-F894-443D-83CC-1A2AAF2F4600}" destId="{5C461C12-CB89-4498-9DFD-708F3D4A5AE8}" srcOrd="1" destOrd="0" presId="urn:microsoft.com/office/officeart/2008/layout/NameandTitleOrganizationalChart"/>
    <dgm:cxn modelId="{04CC1203-7C9C-4954-B9E3-8AF74D751D2B}" type="presOf" srcId="{F8321896-7661-47F3-952F-A5A556818BD9}" destId="{D9B0C917-42E9-4C4C-8D89-4A9EF5612CE2}" srcOrd="0" destOrd="0" presId="urn:microsoft.com/office/officeart/2008/layout/NameandTitleOrganizationalChart"/>
    <dgm:cxn modelId="{DDF44104-6D7A-4CF6-B41E-E290F7157CB4}" type="presOf" srcId="{9805FCE1-8EF2-4D7D-A30F-FF125B9E2597}" destId="{12BA1CDC-BF41-4EAC-B0E7-297CD7633B48}" srcOrd="0" destOrd="0" presId="urn:microsoft.com/office/officeart/2008/layout/NameandTitleOrganizationalChart"/>
    <dgm:cxn modelId="{42AE93E4-C755-47E4-81B3-F95CC7D84A34}" type="presOf" srcId="{761B2A53-97DE-4A73-8203-F53B8FC6786C}" destId="{99766D7A-5F10-46E0-B6D6-4EB34F3FDD61}" srcOrd="1" destOrd="0" presId="urn:microsoft.com/office/officeart/2008/layout/NameandTitleOrganizationalChart"/>
    <dgm:cxn modelId="{DBE7ACF2-9C15-4BF4-8521-86F5FC0194FE}" type="presOf" srcId="{CA833BB1-F590-4B00-9D80-CF5060EE7AC2}" destId="{960FAFE2-3BE4-4200-92F9-5ECDAD277A2D}" srcOrd="1" destOrd="0" presId="urn:microsoft.com/office/officeart/2008/layout/NameandTitleOrganizationalChart"/>
    <dgm:cxn modelId="{140649B4-9824-431B-98AC-A14EC58F2E1E}" type="presOf" srcId="{BD597884-3AED-40F2-81AA-46B6C3DBC7F2}" destId="{9F25BC85-E77C-409A-89C2-95BA1AD81163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585E6CB4-AEDD-4AD1-BBAD-19CD50FF9427}" type="presOf" srcId="{E1187DA4-99F6-436B-9FCF-85E7426B8B87}" destId="{2CFE6676-2B00-4F59-84C4-0D7F2DF0186B}" srcOrd="0" destOrd="0" presId="urn:microsoft.com/office/officeart/2008/layout/NameandTitleOrganizationalChart"/>
    <dgm:cxn modelId="{1D88F417-FBCA-4448-A796-A426A1A135E7}" type="presOf" srcId="{90E97D21-59D2-45C0-9066-B1C8A341CA88}" destId="{2CE9F25E-7A0E-4D16-9E3E-37A3F2CBCC41}" srcOrd="0" destOrd="0" presId="urn:microsoft.com/office/officeart/2008/layout/NameandTitleOrganizationalChart"/>
    <dgm:cxn modelId="{C5BA9EFD-5D05-4B44-9BBB-7EEF71C11C6F}" type="presOf" srcId="{82D2F21E-856E-4986-AC4B-A901316097DA}" destId="{6077D182-5B8B-4235-BCA5-24BE7646D282}" srcOrd="0" destOrd="0" presId="urn:microsoft.com/office/officeart/2008/layout/NameandTitleOrganizationalChart"/>
    <dgm:cxn modelId="{4A94C758-393F-43E7-9DDE-8494555DA499}" type="presParOf" srcId="{B9BA7C7F-5E80-473E-849A-E6F4B094FD9A}" destId="{818349D0-B533-48D7-AC19-65217EBDB3C6}" srcOrd="0" destOrd="0" presId="urn:microsoft.com/office/officeart/2008/layout/NameandTitleOrganizationalChart"/>
    <dgm:cxn modelId="{53EAC86D-F979-41F5-AF4D-4CA508C3C2F5}" type="presParOf" srcId="{818349D0-B533-48D7-AC19-65217EBDB3C6}" destId="{B7100100-57DF-40D6-A1F6-8D2958C85043}" srcOrd="0" destOrd="0" presId="urn:microsoft.com/office/officeart/2008/layout/NameandTitleOrganizationalChart"/>
    <dgm:cxn modelId="{AAD08195-9A22-46A1-A5A2-AEFDF99C04E5}" type="presParOf" srcId="{B7100100-57DF-40D6-A1F6-8D2958C85043}" destId="{ADA7951F-EF23-4D17-B31E-60A0926468EE}" srcOrd="0" destOrd="0" presId="urn:microsoft.com/office/officeart/2008/layout/NameandTitleOrganizationalChart"/>
    <dgm:cxn modelId="{EFEDFFD4-4BC8-4EA5-9D8D-D184FB1C8E22}" type="presParOf" srcId="{B7100100-57DF-40D6-A1F6-8D2958C85043}" destId="{8A69615D-F8F8-429C-AFBC-140CD881FA23}" srcOrd="1" destOrd="0" presId="urn:microsoft.com/office/officeart/2008/layout/NameandTitleOrganizationalChart"/>
    <dgm:cxn modelId="{8CB35D81-E3C5-4785-827A-A65C4D74F127}" type="presParOf" srcId="{B7100100-57DF-40D6-A1F6-8D2958C85043}" destId="{5C461C12-CB89-4498-9DFD-708F3D4A5AE8}" srcOrd="2" destOrd="0" presId="urn:microsoft.com/office/officeart/2008/layout/NameandTitleOrganizationalChart"/>
    <dgm:cxn modelId="{186EBE52-7F3C-4A6A-BF04-710AA5EF8FF9}" type="presParOf" srcId="{818349D0-B533-48D7-AC19-65217EBDB3C6}" destId="{1CB22586-83BA-4D34-9D63-37F8793B90B6}" srcOrd="1" destOrd="0" presId="urn:microsoft.com/office/officeart/2008/layout/NameandTitleOrganizationalChart"/>
    <dgm:cxn modelId="{85EBB65D-D4D2-4073-83B5-E0DA1DF06380}" type="presParOf" srcId="{1CB22586-83BA-4D34-9D63-37F8793B90B6}" destId="{883A0004-7E51-4776-AB8F-00DF680862C9}" srcOrd="0" destOrd="0" presId="urn:microsoft.com/office/officeart/2008/layout/NameandTitleOrganizationalChart"/>
    <dgm:cxn modelId="{B11676DB-5C59-4DF1-894E-9932DB17F1C2}" type="presParOf" srcId="{1CB22586-83BA-4D34-9D63-37F8793B90B6}" destId="{25EAA120-D58A-4283-8FDC-BAEDA6C76A61}" srcOrd="1" destOrd="0" presId="urn:microsoft.com/office/officeart/2008/layout/NameandTitleOrganizationalChart"/>
    <dgm:cxn modelId="{B67EDE18-2E05-44C6-BE89-9F004AA9BA24}" type="presParOf" srcId="{25EAA120-D58A-4283-8FDC-BAEDA6C76A61}" destId="{94AA2E85-C7A4-4017-88D3-BFC245F97264}" srcOrd="0" destOrd="0" presId="urn:microsoft.com/office/officeart/2008/layout/NameandTitleOrganizationalChart"/>
    <dgm:cxn modelId="{F2DA3F2C-2F66-4D1D-9CC2-96150CB5BFAC}" type="presParOf" srcId="{94AA2E85-C7A4-4017-88D3-BFC245F97264}" destId="{B12BD221-688A-45A4-B05A-AF54B7DBC4B8}" srcOrd="0" destOrd="0" presId="urn:microsoft.com/office/officeart/2008/layout/NameandTitleOrganizationalChart"/>
    <dgm:cxn modelId="{4523C14A-B70E-49CC-84F1-D7C91D53E241}" type="presParOf" srcId="{94AA2E85-C7A4-4017-88D3-BFC245F97264}" destId="{9F25BC85-E77C-409A-89C2-95BA1AD81163}" srcOrd="1" destOrd="0" presId="urn:microsoft.com/office/officeart/2008/layout/NameandTitleOrganizationalChart"/>
    <dgm:cxn modelId="{9470D7B0-B703-4F07-8C40-32F7558D4ED9}" type="presParOf" srcId="{94AA2E85-C7A4-4017-88D3-BFC245F97264}" destId="{5F55DB1A-F255-4B0D-B27A-17876473A03C}" srcOrd="2" destOrd="0" presId="urn:microsoft.com/office/officeart/2008/layout/NameandTitleOrganizationalChart"/>
    <dgm:cxn modelId="{159C3083-F298-4F56-AA99-5C7C74A4E0A9}" type="presParOf" srcId="{25EAA120-D58A-4283-8FDC-BAEDA6C76A61}" destId="{2068F839-2697-44F9-B1A6-3F3B26A2AD90}" srcOrd="1" destOrd="0" presId="urn:microsoft.com/office/officeart/2008/layout/NameandTitleOrganizationalChart"/>
    <dgm:cxn modelId="{ABC0CBC7-844C-4EB1-8A84-CAC219779632}" type="presParOf" srcId="{2068F839-2697-44F9-B1A6-3F3B26A2AD90}" destId="{D9B0C917-42E9-4C4C-8D89-4A9EF5612CE2}" srcOrd="0" destOrd="0" presId="urn:microsoft.com/office/officeart/2008/layout/NameandTitleOrganizationalChart"/>
    <dgm:cxn modelId="{88DF0945-FB7C-4DE7-B65D-7E4BE92DAF42}" type="presParOf" srcId="{2068F839-2697-44F9-B1A6-3F3B26A2AD90}" destId="{6B60A97B-3094-446A-BC28-00CB6942FCBF}" srcOrd="1" destOrd="0" presId="urn:microsoft.com/office/officeart/2008/layout/NameandTitleOrganizationalChart"/>
    <dgm:cxn modelId="{77984B54-9E06-4F3B-A71D-014B5A58F33D}" type="presParOf" srcId="{6B60A97B-3094-446A-BC28-00CB6942FCBF}" destId="{618B7A09-8361-4330-BA68-D799B75F7C9E}" srcOrd="0" destOrd="0" presId="urn:microsoft.com/office/officeart/2008/layout/NameandTitleOrganizationalChart"/>
    <dgm:cxn modelId="{F36F560C-F07A-4E21-AD5D-2CAB5CC5CD0E}" type="presParOf" srcId="{618B7A09-8361-4330-BA68-D799B75F7C9E}" destId="{A2568639-C48A-4361-B813-79B3F69CA822}" srcOrd="0" destOrd="0" presId="urn:microsoft.com/office/officeart/2008/layout/NameandTitleOrganizationalChart"/>
    <dgm:cxn modelId="{C2A49DE3-F830-4F7A-A0A3-925D4634A0E7}" type="presParOf" srcId="{618B7A09-8361-4330-BA68-D799B75F7C9E}" destId="{96F1EF70-9149-4113-91E7-50757FEEF8B5}" srcOrd="1" destOrd="0" presId="urn:microsoft.com/office/officeart/2008/layout/NameandTitleOrganizationalChart"/>
    <dgm:cxn modelId="{F23BC082-D470-4BDF-9191-DBAE4DFDEF53}" type="presParOf" srcId="{618B7A09-8361-4330-BA68-D799B75F7C9E}" destId="{1F104FC4-0424-47CC-8142-9EB73DF234B3}" srcOrd="2" destOrd="0" presId="urn:microsoft.com/office/officeart/2008/layout/NameandTitleOrganizationalChart"/>
    <dgm:cxn modelId="{8B081857-857A-43D0-89EE-ADD473E1127A}" type="presParOf" srcId="{6B60A97B-3094-446A-BC28-00CB6942FCBF}" destId="{D81C2454-B4EF-462E-A275-CB1515906454}" srcOrd="1" destOrd="0" presId="urn:microsoft.com/office/officeart/2008/layout/NameandTitleOrganizationalChart"/>
    <dgm:cxn modelId="{2F072E00-2D50-446C-BCA0-C57CAA0384D5}" type="presParOf" srcId="{D81C2454-B4EF-462E-A275-CB1515906454}" destId="{6077D182-5B8B-4235-BCA5-24BE7646D282}" srcOrd="0" destOrd="0" presId="urn:microsoft.com/office/officeart/2008/layout/NameandTitleOrganizationalChart"/>
    <dgm:cxn modelId="{926C5F92-653D-46A0-8202-9503842A22E1}" type="presParOf" srcId="{D81C2454-B4EF-462E-A275-CB1515906454}" destId="{F75DA0C3-DAF2-4279-9195-E5FF00085CCA}" srcOrd="1" destOrd="0" presId="urn:microsoft.com/office/officeart/2008/layout/NameandTitleOrganizationalChart"/>
    <dgm:cxn modelId="{7802B340-92C4-4C90-90A3-11D5FA7BE69E}" type="presParOf" srcId="{F75DA0C3-DAF2-4279-9195-E5FF00085CCA}" destId="{818457E5-18CC-41CC-8E9B-5319BD262C90}" srcOrd="0" destOrd="0" presId="urn:microsoft.com/office/officeart/2008/layout/NameandTitleOrganizationalChart"/>
    <dgm:cxn modelId="{31FC1891-56BA-4B25-B197-807D9C651099}" type="presParOf" srcId="{818457E5-18CC-41CC-8E9B-5319BD262C90}" destId="{87D7F144-9ADF-4A79-8594-4606123AF018}" srcOrd="0" destOrd="0" presId="urn:microsoft.com/office/officeart/2008/layout/NameandTitleOrganizationalChart"/>
    <dgm:cxn modelId="{52BC651D-F8FF-4F3E-984B-9CEC869CA7A3}" type="presParOf" srcId="{818457E5-18CC-41CC-8E9B-5319BD262C90}" destId="{E26AEED3-0853-4430-811E-1D27EF8524A8}" srcOrd="1" destOrd="0" presId="urn:microsoft.com/office/officeart/2008/layout/NameandTitleOrganizationalChart"/>
    <dgm:cxn modelId="{1F195650-442A-4BAE-AF64-5CA2D092651B}" type="presParOf" srcId="{818457E5-18CC-41CC-8E9B-5319BD262C90}" destId="{0985DF48-3E6D-4161-A08E-D89F2A4A2B60}" srcOrd="2" destOrd="0" presId="urn:microsoft.com/office/officeart/2008/layout/NameandTitleOrganizationalChart"/>
    <dgm:cxn modelId="{1B835D88-96E4-4275-8C54-20A574C9BD23}" type="presParOf" srcId="{F75DA0C3-DAF2-4279-9195-E5FF00085CCA}" destId="{5A47D5E3-0F1F-4165-B922-F22AE0ECD544}" srcOrd="1" destOrd="0" presId="urn:microsoft.com/office/officeart/2008/layout/NameandTitleOrganizationalChart"/>
    <dgm:cxn modelId="{3809E627-4C36-4F2C-BA8B-96263F6ED071}" type="presParOf" srcId="{F75DA0C3-DAF2-4279-9195-E5FF00085CCA}" destId="{A1C1D61D-DA22-4FC6-90FC-BD3372821FAF}" srcOrd="2" destOrd="0" presId="urn:microsoft.com/office/officeart/2008/layout/NameandTitleOrganizationalChart"/>
    <dgm:cxn modelId="{D4FDC7F4-993F-46CC-8E66-8F318E03DC0B}" type="presParOf" srcId="{D81C2454-B4EF-462E-A275-CB1515906454}" destId="{FD2754C1-E632-4B73-9CCA-8329CBCFA258}" srcOrd="2" destOrd="0" presId="urn:microsoft.com/office/officeart/2008/layout/NameandTitleOrganizationalChart"/>
    <dgm:cxn modelId="{F35467EA-FB4D-4456-B7A4-56AC9F37A3C6}" type="presParOf" srcId="{D81C2454-B4EF-462E-A275-CB1515906454}" destId="{7F10AE91-212A-4E45-A19B-BFEBEF62AA28}" srcOrd="3" destOrd="0" presId="urn:microsoft.com/office/officeart/2008/layout/NameandTitleOrganizationalChart"/>
    <dgm:cxn modelId="{6CF726D5-0158-4190-A71D-024982A75913}" type="presParOf" srcId="{7F10AE91-212A-4E45-A19B-BFEBEF62AA28}" destId="{F5BE1A3B-F45C-4C1A-990B-9EB54811BFE4}" srcOrd="0" destOrd="0" presId="urn:microsoft.com/office/officeart/2008/layout/NameandTitleOrganizationalChart"/>
    <dgm:cxn modelId="{EB956575-8E2F-48C0-BFD2-A6E088A5C9B8}" type="presParOf" srcId="{F5BE1A3B-F45C-4C1A-990B-9EB54811BFE4}" destId="{9A1DE650-0DF0-41B8-87C8-5191FEE70D28}" srcOrd="0" destOrd="0" presId="urn:microsoft.com/office/officeart/2008/layout/NameandTitleOrganizationalChart"/>
    <dgm:cxn modelId="{B3F19022-395D-4EE7-8B8A-3E66E6E0BBD3}" type="presParOf" srcId="{F5BE1A3B-F45C-4C1A-990B-9EB54811BFE4}" destId="{48A2BBE2-32D5-475D-8ED1-880F01E8A155}" srcOrd="1" destOrd="0" presId="urn:microsoft.com/office/officeart/2008/layout/NameandTitleOrganizationalChart"/>
    <dgm:cxn modelId="{6E306FD1-EEF8-47AB-8255-2735001E9846}" type="presParOf" srcId="{F5BE1A3B-F45C-4C1A-990B-9EB54811BFE4}" destId="{73F126ED-8614-4C39-ADCA-057EBA3BA3C8}" srcOrd="2" destOrd="0" presId="urn:microsoft.com/office/officeart/2008/layout/NameandTitleOrganizationalChart"/>
    <dgm:cxn modelId="{08B0A518-AC92-4947-A715-3E54B856DD2B}" type="presParOf" srcId="{7F10AE91-212A-4E45-A19B-BFEBEF62AA28}" destId="{6AE9485C-A652-488C-829A-6FEA2DCEC6C3}" srcOrd="1" destOrd="0" presId="urn:microsoft.com/office/officeart/2008/layout/NameandTitleOrganizationalChart"/>
    <dgm:cxn modelId="{0A033506-C091-4EE4-BF60-15A4F8642C16}" type="presParOf" srcId="{7F10AE91-212A-4E45-A19B-BFEBEF62AA28}" destId="{385FE272-03B2-49F1-8E1E-CAF9ABAB2C8E}" srcOrd="2" destOrd="0" presId="urn:microsoft.com/office/officeart/2008/layout/NameandTitleOrganizationalChart"/>
    <dgm:cxn modelId="{0A41A035-C74A-4617-8228-6B852EB4E017}" type="presParOf" srcId="{6B60A97B-3094-446A-BC28-00CB6942FCBF}" destId="{F5AC25D4-1979-459F-844F-E0B97EB6B420}" srcOrd="2" destOrd="0" presId="urn:microsoft.com/office/officeart/2008/layout/NameandTitleOrganizationalChart"/>
    <dgm:cxn modelId="{93CB3F6E-34E6-4301-B064-BAE871FF965B}" type="presParOf" srcId="{2068F839-2697-44F9-B1A6-3F3B26A2AD90}" destId="{E87B7177-C1D2-490D-BFB2-FCE75D000B70}" srcOrd="2" destOrd="0" presId="urn:microsoft.com/office/officeart/2008/layout/NameandTitleOrganizationalChart"/>
    <dgm:cxn modelId="{1EA6BB74-5880-408A-A43B-10CB05150AA3}" type="presParOf" srcId="{2068F839-2697-44F9-B1A6-3F3B26A2AD90}" destId="{BAFCB20A-2764-412B-A7D8-82DFBE83B14C}" srcOrd="3" destOrd="0" presId="urn:microsoft.com/office/officeart/2008/layout/NameandTitleOrganizationalChart"/>
    <dgm:cxn modelId="{BEFF8564-1956-4C15-8F87-1D3339921449}" type="presParOf" srcId="{BAFCB20A-2764-412B-A7D8-82DFBE83B14C}" destId="{66647C65-E43B-4C05-89D3-558D98B925B4}" srcOrd="0" destOrd="0" presId="urn:microsoft.com/office/officeart/2008/layout/NameandTitleOrganizationalChart"/>
    <dgm:cxn modelId="{BE2BF780-E5D4-4D8C-8EAE-B045C4003689}" type="presParOf" srcId="{66647C65-E43B-4C05-89D3-558D98B925B4}" destId="{12BA1CDC-BF41-4EAC-B0E7-297CD7633B48}" srcOrd="0" destOrd="0" presId="urn:microsoft.com/office/officeart/2008/layout/NameandTitleOrganizationalChart"/>
    <dgm:cxn modelId="{0379CD3E-323B-4E32-90F0-DCBA700AC3A7}" type="presParOf" srcId="{66647C65-E43B-4C05-89D3-558D98B925B4}" destId="{960D02B2-EEB7-4DA2-87FF-5A2167A464AE}" srcOrd="1" destOrd="0" presId="urn:microsoft.com/office/officeart/2008/layout/NameandTitleOrganizationalChart"/>
    <dgm:cxn modelId="{9CFBB7B8-6E35-46F3-9755-609EB2C25D8D}" type="presParOf" srcId="{66647C65-E43B-4C05-89D3-558D98B925B4}" destId="{8EB30363-824B-4906-8F57-E75BFCB632F4}" srcOrd="2" destOrd="0" presId="urn:microsoft.com/office/officeart/2008/layout/NameandTitleOrganizationalChart"/>
    <dgm:cxn modelId="{7C5BFF8F-0FCF-44B4-9CAE-C029C47C512B}" type="presParOf" srcId="{BAFCB20A-2764-412B-A7D8-82DFBE83B14C}" destId="{828D605E-E7F2-4882-99A5-959170E2767A}" srcOrd="1" destOrd="0" presId="urn:microsoft.com/office/officeart/2008/layout/NameandTitleOrganizationalChart"/>
    <dgm:cxn modelId="{5A701172-1B45-4860-8AB5-C5CCB1A27BBB}" type="presParOf" srcId="{828D605E-E7F2-4882-99A5-959170E2767A}" destId="{5C02EAFD-8CC8-48E1-B4F4-106665620A6E}" srcOrd="0" destOrd="0" presId="urn:microsoft.com/office/officeart/2008/layout/NameandTitleOrganizationalChart"/>
    <dgm:cxn modelId="{8604EA0C-94D2-4FE3-B91A-6C8ECED5534A}" type="presParOf" srcId="{828D605E-E7F2-4882-99A5-959170E2767A}" destId="{A989152C-24D2-45CD-81E3-5EBB1B32AC03}" srcOrd="1" destOrd="0" presId="urn:microsoft.com/office/officeart/2008/layout/NameandTitleOrganizationalChart"/>
    <dgm:cxn modelId="{BEA9BA7D-9A4E-445C-B3F1-383E1AE1C560}" type="presParOf" srcId="{A989152C-24D2-45CD-81E3-5EBB1B32AC03}" destId="{79109D8D-0972-474B-9817-53357C66EB4C}" srcOrd="0" destOrd="0" presId="urn:microsoft.com/office/officeart/2008/layout/NameandTitleOrganizationalChart"/>
    <dgm:cxn modelId="{111F1B70-007B-4DBC-B0D2-23D96DB96654}" type="presParOf" srcId="{79109D8D-0972-474B-9817-53357C66EB4C}" destId="{542E98DF-D0F5-45D3-9836-02A12E2DF6B3}" srcOrd="0" destOrd="0" presId="urn:microsoft.com/office/officeart/2008/layout/NameandTitleOrganizationalChart"/>
    <dgm:cxn modelId="{707BAE05-3B0C-47CF-BA26-EBB4AFED317A}" type="presParOf" srcId="{79109D8D-0972-474B-9817-53357C66EB4C}" destId="{37A54D3E-8158-449B-8FD6-ED9E379CFC31}" srcOrd="1" destOrd="0" presId="urn:microsoft.com/office/officeart/2008/layout/NameandTitleOrganizationalChart"/>
    <dgm:cxn modelId="{770C55D9-54EB-4073-9B57-444084B00AD3}" type="presParOf" srcId="{79109D8D-0972-474B-9817-53357C66EB4C}" destId="{960FAFE2-3BE4-4200-92F9-5ECDAD277A2D}" srcOrd="2" destOrd="0" presId="urn:microsoft.com/office/officeart/2008/layout/NameandTitleOrganizationalChart"/>
    <dgm:cxn modelId="{D5787A59-47F6-4348-BC57-45107098035B}" type="presParOf" srcId="{A989152C-24D2-45CD-81E3-5EBB1B32AC03}" destId="{721E15BD-9100-4596-B3AA-0851AD660FFA}" srcOrd="1" destOrd="0" presId="urn:microsoft.com/office/officeart/2008/layout/NameandTitleOrganizationalChart"/>
    <dgm:cxn modelId="{D217D88C-65DE-4371-AE9C-257D0FA653E2}" type="presParOf" srcId="{A989152C-24D2-45CD-81E3-5EBB1B32AC03}" destId="{154FA466-0E15-4FEE-95CC-0DD97D9433DF}" srcOrd="2" destOrd="0" presId="urn:microsoft.com/office/officeart/2008/layout/NameandTitleOrganizationalChart"/>
    <dgm:cxn modelId="{B1A89776-2EAF-4D91-BDA3-7E2CA964C874}" type="presParOf" srcId="{BAFCB20A-2764-412B-A7D8-82DFBE83B14C}" destId="{93017380-31C5-4CBF-BE68-4FDCB2CA0BD2}" srcOrd="2" destOrd="0" presId="urn:microsoft.com/office/officeart/2008/layout/NameandTitleOrganizationalChart"/>
    <dgm:cxn modelId="{B25E73FA-A375-49CC-9C7F-8E6B389D3B6C}" type="presParOf" srcId="{2068F839-2697-44F9-B1A6-3F3B26A2AD90}" destId="{6A6D0E88-C282-49D1-8F56-7086C3A224E8}" srcOrd="4" destOrd="0" presId="urn:microsoft.com/office/officeart/2008/layout/NameandTitleOrganizationalChart"/>
    <dgm:cxn modelId="{F5B6828B-2A26-42CD-B921-106534B520BB}" type="presParOf" srcId="{2068F839-2697-44F9-B1A6-3F3B26A2AD90}" destId="{FA8556CA-C4E8-4D9A-A599-071CDD6E56F2}" srcOrd="5" destOrd="0" presId="urn:microsoft.com/office/officeart/2008/layout/NameandTitleOrganizationalChart"/>
    <dgm:cxn modelId="{EAEA4714-D8B1-454F-A02F-AC774C2F929B}" type="presParOf" srcId="{FA8556CA-C4E8-4D9A-A599-071CDD6E56F2}" destId="{BA5E86A0-2BED-435D-B223-9C7EDF7DF068}" srcOrd="0" destOrd="0" presId="urn:microsoft.com/office/officeart/2008/layout/NameandTitleOrganizationalChart"/>
    <dgm:cxn modelId="{4B50B839-4C4C-4315-9933-EF7D0B21597D}" type="presParOf" srcId="{BA5E86A0-2BED-435D-B223-9C7EDF7DF068}" destId="{51F733E8-E124-4598-BE86-AFEDF7A12F05}" srcOrd="0" destOrd="0" presId="urn:microsoft.com/office/officeart/2008/layout/NameandTitleOrganizationalChart"/>
    <dgm:cxn modelId="{8B225182-60A4-4EBF-9EBE-4EC2421FF098}" type="presParOf" srcId="{BA5E86A0-2BED-435D-B223-9C7EDF7DF068}" destId="{FE0350CC-55F9-41F0-A0C0-98F84E435369}" srcOrd="1" destOrd="0" presId="urn:microsoft.com/office/officeart/2008/layout/NameandTitleOrganizationalChart"/>
    <dgm:cxn modelId="{17A0EF61-8AA1-475D-A1BC-3A5CAF6F1220}" type="presParOf" srcId="{BA5E86A0-2BED-435D-B223-9C7EDF7DF068}" destId="{99766D7A-5F10-46E0-B6D6-4EB34F3FDD61}" srcOrd="2" destOrd="0" presId="urn:microsoft.com/office/officeart/2008/layout/NameandTitleOrganizationalChart"/>
    <dgm:cxn modelId="{4A82F2D0-ED8F-412A-A9EB-B4C6B1FAAB83}" type="presParOf" srcId="{FA8556CA-C4E8-4D9A-A599-071CDD6E56F2}" destId="{506AD44F-CC09-417B-8898-7DAA103B9410}" srcOrd="1" destOrd="0" presId="urn:microsoft.com/office/officeart/2008/layout/NameandTitleOrganizationalChart"/>
    <dgm:cxn modelId="{148D1B52-EB34-41D6-8220-88ABF7B90852}" type="presParOf" srcId="{506AD44F-CC09-417B-8898-7DAA103B9410}" destId="{4256AD21-FFA3-40A8-96AD-FD0EA1F9CFE9}" srcOrd="0" destOrd="0" presId="urn:microsoft.com/office/officeart/2008/layout/NameandTitleOrganizationalChart"/>
    <dgm:cxn modelId="{3AA1607A-B839-4E75-9BB2-CE76E64797C2}" type="presParOf" srcId="{506AD44F-CC09-417B-8898-7DAA103B9410}" destId="{442C0D51-E86E-4776-85CB-66639CD297F8}" srcOrd="1" destOrd="0" presId="urn:microsoft.com/office/officeart/2008/layout/NameandTitleOrganizationalChart"/>
    <dgm:cxn modelId="{25E8EEC3-47B3-49A4-AE3F-25A4E1F5BF12}" type="presParOf" srcId="{442C0D51-E86E-4776-85CB-66639CD297F8}" destId="{0ADA3DF8-3742-4225-A2AC-4BDE0CF154AA}" srcOrd="0" destOrd="0" presId="urn:microsoft.com/office/officeart/2008/layout/NameandTitleOrganizationalChart"/>
    <dgm:cxn modelId="{76EF0DFE-E56B-4C21-AECF-4163135A4A43}" type="presParOf" srcId="{0ADA3DF8-3742-4225-A2AC-4BDE0CF154AA}" destId="{2CE9F25E-7A0E-4D16-9E3E-37A3F2CBCC41}" srcOrd="0" destOrd="0" presId="urn:microsoft.com/office/officeart/2008/layout/NameandTitleOrganizationalChart"/>
    <dgm:cxn modelId="{1D34739C-9FAB-4222-8F69-362F6EEDD8C1}" type="presParOf" srcId="{0ADA3DF8-3742-4225-A2AC-4BDE0CF154AA}" destId="{2CFE6676-2B00-4F59-84C4-0D7F2DF0186B}" srcOrd="1" destOrd="0" presId="urn:microsoft.com/office/officeart/2008/layout/NameandTitleOrganizationalChart"/>
    <dgm:cxn modelId="{03CE6314-AEB8-4118-BC99-BC7B4B4F913D}" type="presParOf" srcId="{0ADA3DF8-3742-4225-A2AC-4BDE0CF154AA}" destId="{D4DB7913-90CB-433A-8A8B-BC2E861CB270}" srcOrd="2" destOrd="0" presId="urn:microsoft.com/office/officeart/2008/layout/NameandTitleOrganizationalChart"/>
    <dgm:cxn modelId="{B1691A9F-E180-4D89-B126-E053C95486C9}" type="presParOf" srcId="{442C0D51-E86E-4776-85CB-66639CD297F8}" destId="{2B7D71AF-2296-4232-A041-95BAB517BE9C}" srcOrd="1" destOrd="0" presId="urn:microsoft.com/office/officeart/2008/layout/NameandTitleOrganizationalChart"/>
    <dgm:cxn modelId="{A03F5C67-8CCB-45D7-9635-08AE9F1D07B1}" type="presParOf" srcId="{442C0D51-E86E-4776-85CB-66639CD297F8}" destId="{FB570716-0D67-4DDA-B54E-481A12FA06CE}" srcOrd="2" destOrd="0" presId="urn:microsoft.com/office/officeart/2008/layout/NameandTitleOrganizationalChart"/>
    <dgm:cxn modelId="{97E4524C-E812-464C-93D1-8375B4EA96F5}" type="presParOf" srcId="{FA8556CA-C4E8-4D9A-A599-071CDD6E56F2}" destId="{0A3875F6-CB5B-4145-8099-822C88EE04BA}" srcOrd="2" destOrd="0" presId="urn:microsoft.com/office/officeart/2008/layout/NameandTitleOrganizationalChart"/>
    <dgm:cxn modelId="{FE9BC69D-25CD-47D9-ABF5-612952471767}" type="presParOf" srcId="{25EAA120-D58A-4283-8FDC-BAEDA6C76A61}" destId="{052A2B72-A74E-4976-81BA-5AF0DFD56B0F}" srcOrd="2" destOrd="0" presId="urn:microsoft.com/office/officeart/2008/layout/NameandTitleOrganizationalChart"/>
    <dgm:cxn modelId="{2FD6FE65-2D02-49F6-A0D9-CD0A4C4A190C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7019995" y="3395514"/>
          <a:ext cx="91440" cy="6077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7702"/>
              </a:lnTo>
            </a:path>
          </a:pathLst>
        </a:cu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4360336" y="2068604"/>
          <a:ext cx="2705378" cy="636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4008"/>
              </a:lnTo>
              <a:lnTo>
                <a:pt x="2705378" y="424008"/>
              </a:lnTo>
              <a:lnTo>
                <a:pt x="2705378" y="6368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4452801" y="3257470"/>
          <a:ext cx="268963" cy="801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719"/>
              </a:lnTo>
              <a:lnTo>
                <a:pt x="268963" y="588719"/>
              </a:lnTo>
              <a:lnTo>
                <a:pt x="268963" y="8015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4360336" y="2068604"/>
          <a:ext cx="92464" cy="610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130"/>
              </a:lnTo>
              <a:lnTo>
                <a:pt x="92464" y="398130"/>
              </a:lnTo>
              <a:lnTo>
                <a:pt x="92464" y="6109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1355640" y="3298042"/>
          <a:ext cx="1244813" cy="704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610"/>
              </a:lnTo>
              <a:lnTo>
                <a:pt x="1244813" y="491610"/>
              </a:lnTo>
              <a:lnTo>
                <a:pt x="1244813" y="704444"/>
              </a:lnTo>
            </a:path>
          </a:pathLst>
        </a:custGeom>
        <a:noFill/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58981" y="3298042"/>
          <a:ext cx="596658" cy="708677"/>
        </a:xfrm>
        <a:custGeom>
          <a:avLst/>
          <a:gdLst/>
          <a:ahLst/>
          <a:cxnLst/>
          <a:rect l="0" t="0" r="0" b="0"/>
          <a:pathLst>
            <a:path>
              <a:moveTo>
                <a:pt x="596658" y="0"/>
              </a:moveTo>
              <a:lnTo>
                <a:pt x="596658" y="495842"/>
              </a:lnTo>
              <a:lnTo>
                <a:pt x="0" y="495842"/>
              </a:lnTo>
              <a:lnTo>
                <a:pt x="0" y="708677"/>
              </a:lnTo>
            </a:path>
          </a:pathLst>
        </a:custGeom>
        <a:noFill/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1355640" y="2068604"/>
          <a:ext cx="3004696" cy="636842"/>
        </a:xfrm>
        <a:custGeom>
          <a:avLst/>
          <a:gdLst/>
          <a:ahLst/>
          <a:cxnLst/>
          <a:rect l="0" t="0" r="0" b="0"/>
          <a:pathLst>
            <a:path>
              <a:moveTo>
                <a:pt x="3004696" y="0"/>
              </a:moveTo>
              <a:lnTo>
                <a:pt x="3004696" y="424008"/>
              </a:lnTo>
              <a:lnTo>
                <a:pt x="0" y="424008"/>
              </a:lnTo>
              <a:lnTo>
                <a:pt x="0" y="6368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4314616" y="877865"/>
          <a:ext cx="91440" cy="569357"/>
        </a:xfrm>
        <a:custGeom>
          <a:avLst/>
          <a:gdLst/>
          <a:ahLst/>
          <a:cxnLst/>
          <a:rect l="0" t="0" r="0" b="0"/>
          <a:pathLst>
            <a:path>
              <a:moveTo>
                <a:pt x="50881" y="0"/>
              </a:moveTo>
              <a:lnTo>
                <a:pt x="50881" y="356523"/>
              </a:lnTo>
              <a:lnTo>
                <a:pt x="45720" y="356523"/>
              </a:lnTo>
              <a:lnTo>
                <a:pt x="45720" y="56935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3277628" y="172875"/>
          <a:ext cx="2175741" cy="704989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2871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n>
                <a:noFill/>
              </a:ln>
              <a:latin typeface="+mn-lt"/>
            </a:rPr>
            <a:t>Nguyễn</a:t>
          </a:r>
          <a:r>
            <a:rPr lang="en-US" sz="1600" kern="1200" dirty="0">
              <a:ln>
                <a:noFill/>
              </a:ln>
              <a:latin typeface="+mn-lt"/>
            </a:rPr>
            <a:t> </a:t>
          </a:r>
          <a:r>
            <a:rPr lang="en-US" sz="1600" kern="1200" dirty="0" err="1">
              <a:ln>
                <a:noFill/>
              </a:ln>
              <a:latin typeface="+mn-lt"/>
            </a:rPr>
            <a:t>Văn</a:t>
          </a:r>
          <a:r>
            <a:rPr lang="en-US" sz="1600" kern="1200" dirty="0">
              <a:ln>
                <a:noFill/>
              </a:ln>
              <a:latin typeface="+mn-lt"/>
            </a:rPr>
            <a:t> Sang</a:t>
          </a:r>
        </a:p>
      </dsp:txBody>
      <dsp:txXfrm>
        <a:off x="3277628" y="172875"/>
        <a:ext cx="2175741" cy="704989"/>
      </dsp:txXfrm>
    </dsp:sp>
    <dsp:sp modelId="{8A69615D-F8F8-429C-AFBC-140CD881FA23}">
      <dsp:nvSpPr>
        <dsp:cNvPr id="0" name=""/>
        <dsp:cNvSpPr/>
      </dsp:nvSpPr>
      <dsp:spPr>
        <a:xfrm>
          <a:off x="2919279" y="794416"/>
          <a:ext cx="805020" cy="2302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  <a:latin typeface="+mj-lt"/>
            </a:rPr>
            <a:t>Instructor</a:t>
          </a:r>
        </a:p>
      </dsp:txBody>
      <dsp:txXfrm>
        <a:off x="2919279" y="794416"/>
        <a:ext cx="805020" cy="230204"/>
      </dsp:txXfrm>
    </dsp:sp>
    <dsp:sp modelId="{B12BD221-688A-45A4-B05A-AF54B7DBC4B8}">
      <dsp:nvSpPr>
        <dsp:cNvPr id="0" name=""/>
        <dsp:cNvSpPr/>
      </dsp:nvSpPr>
      <dsp:spPr>
        <a:xfrm>
          <a:off x="3425904" y="1447222"/>
          <a:ext cx="1868864" cy="6213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871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  <a:latin typeface="+mn-lt"/>
            </a:rPr>
            <a:t>Nguy</a:t>
          </a:r>
          <a:r>
            <a:rPr lang="vi-VN" sz="1400" kern="1200">
              <a:ln>
                <a:noFill/>
              </a:ln>
              <a:latin typeface="+mn-lt"/>
            </a:rPr>
            <a:t>ễn Minh Tiến</a:t>
          </a:r>
          <a:endParaRPr lang="en-US" sz="1400" kern="1200" dirty="0">
            <a:ln>
              <a:noFill/>
            </a:ln>
            <a:latin typeface="+mn-lt"/>
          </a:endParaRPr>
        </a:p>
      </dsp:txBody>
      <dsp:txXfrm>
        <a:off x="3425904" y="1447222"/>
        <a:ext cx="1868864" cy="621382"/>
      </dsp:txXfrm>
    </dsp:sp>
    <dsp:sp modelId="{9F25BC85-E77C-409A-89C2-95BA1AD81163}">
      <dsp:nvSpPr>
        <dsp:cNvPr id="0" name=""/>
        <dsp:cNvSpPr/>
      </dsp:nvSpPr>
      <dsp:spPr>
        <a:xfrm>
          <a:off x="2610364" y="1989499"/>
          <a:ext cx="1333931" cy="20377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  <a:latin typeface="+mj-lt"/>
            </a:rPr>
            <a:t>Project Manager</a:t>
          </a:r>
        </a:p>
      </dsp:txBody>
      <dsp:txXfrm>
        <a:off x="2610364" y="1989499"/>
        <a:ext cx="1333931" cy="203779"/>
      </dsp:txXfrm>
    </dsp:sp>
    <dsp:sp modelId="{A2568639-C48A-4361-B813-79B3F69CA822}">
      <dsp:nvSpPr>
        <dsp:cNvPr id="0" name=""/>
        <dsp:cNvSpPr/>
      </dsp:nvSpPr>
      <dsp:spPr>
        <a:xfrm>
          <a:off x="361194" y="2705447"/>
          <a:ext cx="1988891" cy="592594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871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>
              <a:ln>
                <a:noFill/>
              </a:ln>
              <a:latin typeface="+mn-lt"/>
            </a:rPr>
            <a:t>Nguyễn Minh Tiến</a:t>
          </a:r>
          <a:endParaRPr lang="en-US" sz="1400" kern="1200" dirty="0">
            <a:ln>
              <a:noFill/>
            </a:ln>
            <a:latin typeface="+mn-lt"/>
          </a:endParaRPr>
        </a:p>
      </dsp:txBody>
      <dsp:txXfrm>
        <a:off x="361194" y="2705447"/>
        <a:ext cx="1988891" cy="592594"/>
      </dsp:txXfrm>
    </dsp:sp>
    <dsp:sp modelId="{96F1EF70-9149-4113-91E7-50757FEEF8B5}">
      <dsp:nvSpPr>
        <dsp:cNvPr id="0" name=""/>
        <dsp:cNvSpPr/>
      </dsp:nvSpPr>
      <dsp:spPr>
        <a:xfrm>
          <a:off x="1551767" y="3225112"/>
          <a:ext cx="1321612" cy="2412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  <a:latin typeface="+mj-lt"/>
            </a:rPr>
            <a:t>Technical Leader</a:t>
          </a:r>
        </a:p>
      </dsp:txBody>
      <dsp:txXfrm>
        <a:off x="1551767" y="3225112"/>
        <a:ext cx="1321612" cy="241256"/>
      </dsp:txXfrm>
    </dsp:sp>
    <dsp:sp modelId="{87D7F144-9ADF-4A79-8594-4606123AF018}">
      <dsp:nvSpPr>
        <dsp:cNvPr id="0" name=""/>
        <dsp:cNvSpPr/>
      </dsp:nvSpPr>
      <dsp:spPr>
        <a:xfrm>
          <a:off x="0" y="4006719"/>
          <a:ext cx="1517962" cy="68245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1287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>
              <a:ln>
                <a:noFill/>
              </a:ln>
              <a:latin typeface="+mn-lt"/>
            </a:rPr>
            <a:t>Trần Bình Khánh</a:t>
          </a:r>
          <a:endParaRPr lang="en-US" sz="1200" kern="1200">
            <a:ln>
              <a:noFill/>
            </a:ln>
            <a:latin typeface="+mn-lt"/>
          </a:endParaRPr>
        </a:p>
      </dsp:txBody>
      <dsp:txXfrm>
        <a:off x="0" y="4006719"/>
        <a:ext cx="1517962" cy="682450"/>
      </dsp:txXfrm>
    </dsp:sp>
    <dsp:sp modelId="{E26AEED3-0853-4430-811E-1D27EF8524A8}">
      <dsp:nvSpPr>
        <dsp:cNvPr id="0" name=""/>
        <dsp:cNvSpPr/>
      </dsp:nvSpPr>
      <dsp:spPr>
        <a:xfrm>
          <a:off x="663293" y="4560836"/>
          <a:ext cx="776892" cy="27845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  <a:latin typeface="+mj-lt"/>
            </a:rPr>
            <a:t>Developer</a:t>
          </a:r>
        </a:p>
      </dsp:txBody>
      <dsp:txXfrm>
        <a:off x="663293" y="4560836"/>
        <a:ext cx="776892" cy="278457"/>
      </dsp:txXfrm>
    </dsp:sp>
    <dsp:sp modelId="{9A1DE650-0DF0-41B8-87C8-5191FEE70D28}">
      <dsp:nvSpPr>
        <dsp:cNvPr id="0" name=""/>
        <dsp:cNvSpPr/>
      </dsp:nvSpPr>
      <dsp:spPr>
        <a:xfrm>
          <a:off x="1804652" y="4002487"/>
          <a:ext cx="1591603" cy="59995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1287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>
              <a:ln>
                <a:noFill/>
              </a:ln>
              <a:latin typeface="+mn-lt"/>
            </a:rPr>
            <a:t>Nguyễn Hải Đăng</a:t>
          </a:r>
          <a:endParaRPr lang="en-US" sz="1200" kern="1200" dirty="0">
            <a:ln>
              <a:noFill/>
            </a:ln>
            <a:latin typeface="+mn-lt"/>
          </a:endParaRPr>
        </a:p>
      </dsp:txBody>
      <dsp:txXfrm>
        <a:off x="1804652" y="4002487"/>
        <a:ext cx="1591603" cy="599955"/>
      </dsp:txXfrm>
    </dsp:sp>
    <dsp:sp modelId="{48A2BBE2-32D5-475D-8ED1-880F01E8A155}">
      <dsp:nvSpPr>
        <dsp:cNvPr id="0" name=""/>
        <dsp:cNvSpPr/>
      </dsp:nvSpPr>
      <dsp:spPr>
        <a:xfrm>
          <a:off x="2486560" y="4526591"/>
          <a:ext cx="882285" cy="2185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  <a:latin typeface="+mj-lt"/>
            </a:rPr>
            <a:t>Developer</a:t>
          </a:r>
        </a:p>
      </dsp:txBody>
      <dsp:txXfrm>
        <a:off x="2486560" y="4526591"/>
        <a:ext cx="882285" cy="218517"/>
      </dsp:txXfrm>
    </dsp:sp>
    <dsp:sp modelId="{12BA1CDC-BF41-4EAC-B0E7-297CD7633B48}">
      <dsp:nvSpPr>
        <dsp:cNvPr id="0" name=""/>
        <dsp:cNvSpPr/>
      </dsp:nvSpPr>
      <dsp:spPr>
        <a:xfrm>
          <a:off x="3575977" y="2679570"/>
          <a:ext cx="1753647" cy="5779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8890" tIns="8890" rIns="8890" bIns="12871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>
              <a:ln>
                <a:noFill/>
              </a:ln>
              <a:latin typeface="+mn-lt"/>
            </a:rPr>
            <a:t>Hoàng Thị Quỳnh</a:t>
          </a:r>
          <a:endParaRPr lang="en-US" sz="1400" kern="1200" dirty="0">
            <a:ln>
              <a:noFill/>
            </a:ln>
            <a:latin typeface="+mn-lt"/>
          </a:endParaRPr>
        </a:p>
      </dsp:txBody>
      <dsp:txXfrm>
        <a:off x="3575977" y="2679570"/>
        <a:ext cx="1753647" cy="577900"/>
      </dsp:txXfrm>
    </dsp:sp>
    <dsp:sp modelId="{960D02B2-EEB7-4DA2-87FF-5A2167A464AE}">
      <dsp:nvSpPr>
        <dsp:cNvPr id="0" name=""/>
        <dsp:cNvSpPr/>
      </dsp:nvSpPr>
      <dsp:spPr>
        <a:xfrm>
          <a:off x="4287284" y="3180364"/>
          <a:ext cx="1118105" cy="26865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  <a:latin typeface="+mj-lt"/>
            </a:rPr>
            <a:t>Test Leader/QA</a:t>
          </a:r>
        </a:p>
      </dsp:txBody>
      <dsp:txXfrm>
        <a:off x="4287284" y="3180364"/>
        <a:ext cx="1118105" cy="268651"/>
      </dsp:txXfrm>
    </dsp:sp>
    <dsp:sp modelId="{542E98DF-D0F5-45D3-9836-02A12E2DF6B3}">
      <dsp:nvSpPr>
        <dsp:cNvPr id="0" name=""/>
        <dsp:cNvSpPr/>
      </dsp:nvSpPr>
      <dsp:spPr>
        <a:xfrm>
          <a:off x="3840898" y="4059023"/>
          <a:ext cx="1761733" cy="52688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8890" tIns="8890" rIns="8890" bIns="12871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>
              <a:ln>
                <a:noFill/>
              </a:ln>
              <a:latin typeface="+mn-lt"/>
            </a:rPr>
            <a:t>Trần Bình Khánh</a:t>
          </a:r>
          <a:endParaRPr lang="en-US" sz="1400" kern="1200" dirty="0">
            <a:ln>
              <a:noFill/>
            </a:ln>
            <a:latin typeface="+mn-lt"/>
          </a:endParaRPr>
        </a:p>
      </dsp:txBody>
      <dsp:txXfrm>
        <a:off x="3840898" y="4059023"/>
        <a:ext cx="1761733" cy="526883"/>
      </dsp:txXfrm>
    </dsp:sp>
    <dsp:sp modelId="{37A54D3E-8158-449B-8FD6-ED9E379CFC31}">
      <dsp:nvSpPr>
        <dsp:cNvPr id="0" name=""/>
        <dsp:cNvSpPr/>
      </dsp:nvSpPr>
      <dsp:spPr>
        <a:xfrm>
          <a:off x="4957913" y="4470982"/>
          <a:ext cx="682773" cy="21423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  <a:latin typeface="+mj-lt"/>
            </a:rPr>
            <a:t>Tester</a:t>
          </a:r>
        </a:p>
      </dsp:txBody>
      <dsp:txXfrm>
        <a:off x="4957913" y="4470982"/>
        <a:ext cx="682773" cy="214233"/>
      </dsp:txXfrm>
    </dsp:sp>
    <dsp:sp modelId="{51F733E8-E124-4598-BE86-AFEDF7A12F05}">
      <dsp:nvSpPr>
        <dsp:cNvPr id="0" name=""/>
        <dsp:cNvSpPr/>
      </dsp:nvSpPr>
      <dsp:spPr>
        <a:xfrm>
          <a:off x="6184848" y="2705447"/>
          <a:ext cx="1761733" cy="690067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871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>
              <a:ln>
                <a:noFill/>
              </a:ln>
              <a:latin typeface="+mn-lt"/>
            </a:rPr>
            <a:t>Nguyễn Minh Tiến</a:t>
          </a:r>
          <a:endParaRPr lang="en-US" sz="1400" kern="1200" dirty="0">
            <a:ln>
              <a:noFill/>
            </a:ln>
            <a:latin typeface="+mn-lt"/>
          </a:endParaRPr>
        </a:p>
      </dsp:txBody>
      <dsp:txXfrm>
        <a:off x="6184848" y="2705447"/>
        <a:ext cx="1761733" cy="690067"/>
      </dsp:txXfrm>
    </dsp:sp>
    <dsp:sp modelId="{FE0350CC-55F9-41F0-A0C0-98F84E435369}">
      <dsp:nvSpPr>
        <dsp:cNvPr id="0" name=""/>
        <dsp:cNvSpPr/>
      </dsp:nvSpPr>
      <dsp:spPr>
        <a:xfrm>
          <a:off x="6838929" y="3334211"/>
          <a:ext cx="1069507" cy="24333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  <a:latin typeface="+mj-lt"/>
            </a:rPr>
            <a:t>Design Leader</a:t>
          </a:r>
        </a:p>
      </dsp:txBody>
      <dsp:txXfrm>
        <a:off x="6838929" y="3334211"/>
        <a:ext cx="1069507" cy="243336"/>
      </dsp:txXfrm>
    </dsp:sp>
    <dsp:sp modelId="{2CE9F25E-7A0E-4D16-9E3E-37A3F2CBCC41}">
      <dsp:nvSpPr>
        <dsp:cNvPr id="0" name=""/>
        <dsp:cNvSpPr/>
      </dsp:nvSpPr>
      <dsp:spPr>
        <a:xfrm>
          <a:off x="6184848" y="4003217"/>
          <a:ext cx="1761733" cy="597447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871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>
              <a:ln>
                <a:noFill/>
              </a:ln>
              <a:latin typeface="+mn-lt"/>
            </a:rPr>
            <a:t>Nguyễn Hải Đăng</a:t>
          </a:r>
          <a:endParaRPr lang="en-US" sz="1400" kern="1200">
            <a:ln>
              <a:noFill/>
            </a:ln>
            <a:latin typeface="+mn-lt"/>
          </a:endParaRPr>
        </a:p>
      </dsp:txBody>
      <dsp:txXfrm>
        <a:off x="6184848" y="4003217"/>
        <a:ext cx="1761733" cy="597447"/>
      </dsp:txXfrm>
    </dsp:sp>
    <dsp:sp modelId="{2CFE6676-2B00-4F59-84C4-0D7F2DF0186B}">
      <dsp:nvSpPr>
        <dsp:cNvPr id="0" name=""/>
        <dsp:cNvSpPr/>
      </dsp:nvSpPr>
      <dsp:spPr>
        <a:xfrm>
          <a:off x="7021491" y="4460041"/>
          <a:ext cx="778811" cy="2217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  <a:latin typeface="+mj-lt"/>
            </a:rPr>
            <a:t>Designer</a:t>
          </a:r>
        </a:p>
      </dsp:txBody>
      <dsp:txXfrm>
        <a:off x="7021491" y="4460041"/>
        <a:ext cx="778811" cy="221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1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1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3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5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1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7C95-BF6F-4C51-B74D-898B67ECF91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0AF1B-EC63-42FF-B5C6-5D361B6D8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1335"/>
            <a:ext cx="12192000" cy="122806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87887"/>
            <a:ext cx="12192000" cy="377351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916" y="1519706"/>
            <a:ext cx="230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Capstone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2537" y="2512922"/>
            <a:ext cx="7386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Vietnamese Medicinal Plants Network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210053"/>
            <a:ext cx="12192000" cy="5943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9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2586" y="164811"/>
            <a:ext cx="5829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>
                <a:solidFill>
                  <a:schemeClr val="bg1"/>
                </a:solidFill>
              </a:rPr>
              <a:t>Nhật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502920" rIns="274320" bIns="0" rtlCol="0" anchor="ctr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Current Situation - </a:t>
            </a:r>
            <a:r>
              <a:rPr lang="ja-JP" altLang="en-US" sz="3200">
                <a:solidFill>
                  <a:schemeClr val="bg1"/>
                </a:solidFill>
              </a:rPr>
              <a:t>現在状況 </a:t>
            </a: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The Idea - </a:t>
            </a:r>
            <a:r>
              <a:rPr lang="ja-JP" altLang="en-US" sz="3200">
                <a:solidFill>
                  <a:schemeClr val="bg1"/>
                </a:solidFill>
              </a:rPr>
              <a:t>アイデア </a:t>
            </a: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Proposal - </a:t>
            </a:r>
            <a:r>
              <a:rPr lang="ja-JP" altLang="en-US" sz="2200">
                <a:solidFill>
                  <a:schemeClr val="bg1"/>
                </a:solidFill>
              </a:rPr>
              <a:t>提案</a:t>
            </a:r>
            <a:r>
              <a:rPr lang="ja-JP" altLang="en-US" sz="32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Benefit From Project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149600" y="1828796"/>
            <a:ext cx="5892800" cy="2355851"/>
          </a:xfrm>
          <a:prstGeom prst="roundRect">
            <a:avLst>
              <a:gd name="adj" fmla="val 26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Build a website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Used technology MySQL, PHP, Laravel framework…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Provide and share useful medicinal plants and traditional remedy for user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Completely support Vietnamese user.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149600" y="4451982"/>
            <a:ext cx="5892800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Improve team member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Development, management, teamwork skill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experience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8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2586" y="164811"/>
            <a:ext cx="5829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>
                <a:solidFill>
                  <a:schemeClr val="bg1"/>
                </a:solidFill>
              </a:rPr>
              <a:t>Nhật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502920" rIns="274320" bIns="0" rtlCol="0" anchor="ctr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Current Situation - </a:t>
            </a:r>
            <a:r>
              <a:rPr lang="ja-JP" altLang="en-US" sz="3200">
                <a:noFill/>
              </a:rPr>
              <a:t>現在状況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The Idea - </a:t>
            </a:r>
            <a:r>
              <a:rPr lang="ja-JP" altLang="en-US" sz="3200">
                <a:noFill/>
              </a:rPr>
              <a:t>アイデア </a:t>
            </a:r>
            <a:endParaRPr lang="en-US" sz="320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Proposal - </a:t>
            </a:r>
            <a:r>
              <a:rPr lang="ja-JP" altLang="en-US" sz="3200">
                <a:solidFill>
                  <a:schemeClr val="bg1"/>
                </a:solidFill>
              </a:rPr>
              <a:t>提案 </a:t>
            </a: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Benefit From Project -</a:t>
            </a:r>
            <a:r>
              <a:rPr lang="ja-JP" altLang="en-US" sz="2200"/>
              <a:t>プロジェクト便益</a:t>
            </a:r>
            <a:endParaRPr lang="en-US" sz="2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940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1309352" y="1704922"/>
          <a:ext cx="9573296" cy="4667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0194">
                  <a:extLst>
                    <a:ext uri="{9D8B030D-6E8A-4147-A177-3AD203B41FA5}">
                      <a16:colId xmlns:a16="http://schemas.microsoft.com/office/drawing/2014/main" val="3836143532"/>
                    </a:ext>
                  </a:extLst>
                </a:gridCol>
                <a:gridCol w="2088108">
                  <a:extLst>
                    <a:ext uri="{9D8B030D-6E8A-4147-A177-3AD203B41FA5}">
                      <a16:colId xmlns:a16="http://schemas.microsoft.com/office/drawing/2014/main" val="2422672475"/>
                    </a:ext>
                  </a:extLst>
                </a:gridCol>
                <a:gridCol w="1910686">
                  <a:extLst>
                    <a:ext uri="{9D8B030D-6E8A-4147-A177-3AD203B41FA5}">
                      <a16:colId xmlns:a16="http://schemas.microsoft.com/office/drawing/2014/main" val="2774404282"/>
                    </a:ext>
                  </a:extLst>
                </a:gridCol>
                <a:gridCol w="1984308">
                  <a:extLst>
                    <a:ext uri="{9D8B030D-6E8A-4147-A177-3AD203B41FA5}">
                      <a16:colId xmlns:a16="http://schemas.microsoft.com/office/drawing/2014/main" val="1449213859"/>
                    </a:ext>
                  </a:extLst>
                </a:gridCol>
              </a:tblGrid>
              <a:tr h="4829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ja-JP" sz="2000" b="1"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Criteria</a:t>
                      </a:r>
                      <a:endParaRPr lang="ja-JP" sz="2000" b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Thuocnam.</a:t>
                      </a:r>
                      <a:r>
                        <a:rPr lang="vi-VN" sz="16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org</a:t>
                      </a:r>
                      <a:endParaRPr lang="ja-JP" sz="1600" b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Tuelinh.vn</a:t>
                      </a:r>
                      <a:endParaRPr lang="ja-JP" sz="1600" b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Caythuoc.info</a:t>
                      </a:r>
                      <a:endParaRPr lang="ja-JP" sz="1600" b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9070709"/>
                  </a:ext>
                </a:extLst>
              </a:tr>
              <a:tr h="4559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View information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6688105"/>
                  </a:ext>
                </a:extLst>
              </a:tr>
              <a:tr h="48295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Contribute new article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2250143"/>
                  </a:ext>
                </a:extLst>
              </a:tr>
              <a:tr h="4559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 an a</a:t>
                      </a: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4751831"/>
                  </a:ext>
                </a:extLst>
              </a:tr>
              <a:tr h="48295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Like</a:t>
                      </a: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 article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0958019"/>
                  </a:ext>
                </a:extLst>
              </a:tr>
              <a:tr h="4559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Share</a:t>
                      </a: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 article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180117"/>
                  </a:ext>
                </a:extLst>
              </a:tr>
              <a:tr h="4559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Report</a:t>
                      </a: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 article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980129"/>
                  </a:ext>
                </a:extLst>
              </a:tr>
              <a:tr h="4559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Rate an article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8619349"/>
                  </a:ext>
                </a:extLst>
              </a:tr>
              <a:tr h="4559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an article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3295368"/>
                  </a:ext>
                </a:extLst>
              </a:tr>
              <a:tr h="4829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View herbal medicine store</a:t>
                      </a:r>
                      <a:endParaRPr lang="ja-JP" sz="1600" b="0" i="1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36000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ja-JP" sz="1600" b="0">
                        <a:effectLst/>
                        <a:latin typeface="Segoe UI" panose="020B0502040204020203" pitchFamily="34" charset="0"/>
                        <a:ea typeface="MS Mincho" panose="02020609040205080304" pitchFamily="49" charset="-128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36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38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103257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Name Name Name Name Name Name Name Name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 marL="342900" indent="-342900">
              <a:buAutoNum type="arabicPeriod"/>
            </a:pP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8164" y="1648493"/>
            <a:ext cx="10135673" cy="42500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/>
              <a:t>Current Situation - </a:t>
            </a:r>
            <a:r>
              <a:rPr lang="ja-JP" altLang="en-US" sz="2200"/>
              <a:t>現在状況</a:t>
            </a:r>
            <a:r>
              <a:rPr lang="ja-JP" altLang="en-US" sz="4000"/>
              <a:t> </a:t>
            </a:r>
            <a:endParaRPr lang="en-US" altLang="ja-JP" sz="4000"/>
          </a:p>
          <a:p>
            <a:pPr marL="742950" indent="-742950">
              <a:buFont typeface="+mj-lt"/>
              <a:buAutoNum type="arabicPeriod"/>
            </a:pPr>
            <a:r>
              <a:rPr lang="en-US" altLang="ja-JP" sz="4000"/>
              <a:t>The Idea - </a:t>
            </a:r>
            <a:r>
              <a:rPr lang="ja-JP" altLang="en-US" sz="2200"/>
              <a:t>アイデア</a:t>
            </a:r>
            <a:r>
              <a:rPr lang="ja-JP" altLang="en-US" sz="4000"/>
              <a:t> </a:t>
            </a:r>
            <a:endParaRPr lang="en-US" altLang="ja-JP" sz="4000"/>
          </a:p>
          <a:p>
            <a:pPr marL="742950" indent="-742950">
              <a:buFont typeface="+mj-lt"/>
              <a:buAutoNum type="arabicPeriod"/>
            </a:pPr>
            <a:r>
              <a:rPr lang="en-US" altLang="ja-JP" sz="4000"/>
              <a:t>Proposal - </a:t>
            </a:r>
            <a:r>
              <a:rPr lang="ja-JP" altLang="en-US" sz="2200"/>
              <a:t>提案</a:t>
            </a:r>
            <a:r>
              <a:rPr lang="ja-JP" altLang="en-US" sz="4000"/>
              <a:t> </a:t>
            </a:r>
            <a:endParaRPr lang="en-US" altLang="ja-JP" sz="4000"/>
          </a:p>
          <a:p>
            <a:pPr marL="742950" indent="-742950">
              <a:buFont typeface="+mj-lt"/>
              <a:buAutoNum type="arabicPeriod"/>
            </a:pPr>
            <a:r>
              <a:rPr lang="en-US" altLang="ja-JP" sz="4000"/>
              <a:t>Benefit From Project - </a:t>
            </a:r>
            <a:r>
              <a:rPr lang="ja-JP" altLang="en-US" sz="2200"/>
              <a:t>プロジェクト便益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solidFill>
                  <a:schemeClr val="bg1"/>
                </a:solidFill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</p:txBody>
      </p:sp>
      <p:pic>
        <p:nvPicPr>
          <p:cNvPr id="1026" name="Picture 2" descr="http://corrupteddevelopment.com/wp-content/uploads/2012/03/green-plant-vecto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5" b="93464" l="10000" r="90000">
                        <a14:foregroundMark x1="17778" y1="4248" x2="30889" y2="8987"/>
                        <a14:foregroundMark x1="17778" y1="52288" x2="16222" y2="63235"/>
                        <a14:foregroundMark x1="74222" y1="43464" x2="79556" y2="51961"/>
                        <a14:foregroundMark x1="52667" y1="64379" x2="47778" y2="86438"/>
                        <a14:foregroundMark x1="37778" y1="93464" x2="66889" y2="9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92" y="4393433"/>
            <a:ext cx="923151" cy="125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 marL="342900" indent="-342900">
              <a:buAutoNum type="arabicPeriod"/>
            </a:pP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4703" y="1224800"/>
            <a:ext cx="11282596" cy="52195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altLang="ja-JP" sz="3200"/>
              <a:t>Software Process Model - </a:t>
            </a:r>
            <a:r>
              <a:rPr lang="ja-JP" altLang="en-US" sz="2200"/>
              <a:t>ソフトウェアプロセスモデル 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Project Organization - </a:t>
            </a:r>
            <a:r>
              <a:rPr lang="ja-JP" altLang="en-US" sz="2200"/>
              <a:t>プロジェクト組織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Project Schedule - </a:t>
            </a:r>
            <a:r>
              <a:rPr lang="ja-JP" altLang="en-US" sz="2200"/>
              <a:t>プロジェクト計画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Objectives &amp; deliverables - </a:t>
            </a:r>
            <a:r>
              <a:rPr lang="ja-JP" altLang="en-US" sz="2200"/>
              <a:t>目標と成果物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3200"/>
              <a:t>Tools &amp; Infrastructure - </a:t>
            </a:r>
            <a:r>
              <a:rPr lang="ja-JP" altLang="en-US" sz="2200"/>
              <a:t>ツールと インフラストラクチャ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3200"/>
              <a:t>Risks management - </a:t>
            </a:r>
            <a:r>
              <a:rPr lang="ja-JP" altLang="en-US" sz="2200"/>
              <a:t>リスク管理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3200"/>
              <a:t>Configuration management - </a:t>
            </a:r>
            <a:r>
              <a:rPr lang="ja-JP" altLang="en-US" sz="2200"/>
              <a:t>コンフィグレーション管理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3200"/>
              <a:t>Communication management - </a:t>
            </a:r>
            <a:r>
              <a:rPr lang="ja-JP" altLang="en-US" sz="2200"/>
              <a:t>コミュニケーション管理 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9210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altLang="ja-JP" sz="3200"/>
              <a:t>Software Process Model - </a:t>
            </a:r>
            <a:r>
              <a:rPr lang="ja-JP" altLang="en-US" sz="2200"/>
              <a:t>ソフトウェアプロセスモデル</a:t>
            </a:r>
            <a:r>
              <a:rPr lang="ja-JP" altLang="en-US" sz="3200"/>
              <a:t> </a:t>
            </a:r>
            <a:endParaRPr lang="en-US" altLang="ja-JP" sz="3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3495589" y="5982107"/>
            <a:ext cx="5892800" cy="570808"/>
          </a:xfrm>
          <a:prstGeom prst="roundRect">
            <a:avLst>
              <a:gd name="adj" fmla="val 598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FPT Software Process Model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588972"/>
            <a:ext cx="7543800" cy="426720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53648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altLang="ja-JP" sz="3200"/>
              <a:t>Software Process Model - </a:t>
            </a:r>
            <a:r>
              <a:rPr lang="ja-JP" altLang="en-US" sz="2200"/>
              <a:t>ソフトウェアプロセスモデル</a:t>
            </a:r>
            <a:r>
              <a:rPr lang="ja-JP" altLang="en-US" sz="3200"/>
              <a:t> </a:t>
            </a:r>
            <a:endParaRPr lang="en-US" altLang="ja-JP" sz="3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sp>
        <p:nvSpPr>
          <p:cNvPr id="9" name="Rectangle à coins arrondis 8"/>
          <p:cNvSpPr/>
          <p:nvPr/>
        </p:nvSpPr>
        <p:spPr>
          <a:xfrm>
            <a:off x="4542971" y="5669152"/>
            <a:ext cx="3106058" cy="812444"/>
          </a:xfrm>
          <a:prstGeom prst="roundRect">
            <a:avLst>
              <a:gd name="adj" fmla="val 698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Project Life Cycle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293135"/>
              </p:ext>
            </p:extLst>
          </p:nvPr>
        </p:nvGraphicFramePr>
        <p:xfrm>
          <a:off x="2057400" y="1812866"/>
          <a:ext cx="8077200" cy="37461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776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82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Identify business functions of the system</a:t>
                      </a:r>
                    </a:p>
                    <a:p>
                      <a:pPr marL="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Determine scope, condition, limitation, project risk</a:t>
                      </a:r>
                    </a:p>
                    <a:p>
                      <a:pPr marL="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main functions</a:t>
                      </a:r>
                    </a:p>
                    <a:p>
                      <a:pPr marL="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 Report #1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411">
                <a:tc>
                  <a:txBody>
                    <a:bodyPr/>
                    <a:lstStyle/>
                    <a:p>
                      <a:r>
                        <a:rPr lang="en-US" sz="2000" i="1" dirty="0"/>
                        <a:t>Solution</a:t>
                      </a:r>
                      <a:endParaRPr lang="en-US" sz="2000" b="0" i="1" dirty="0">
                        <a:solidFill>
                          <a:srgbClr val="00206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/>
                        <a:t>Complete</a:t>
                      </a:r>
                      <a:r>
                        <a:rPr lang="en-US" sz="2000" baseline="0" dirty="0"/>
                        <a:t> SRS, </a:t>
                      </a:r>
                      <a:r>
                        <a:rPr lang="en-US" sz="2000" kern="1200" baseline="0" dirty="0"/>
                        <a:t>Arch</a:t>
                      </a:r>
                      <a:r>
                        <a:rPr lang="en-US" sz="2000" kern="1200" dirty="0"/>
                        <a:t>itecture Design and Database Design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aseline="0" dirty="0"/>
                        <a:t>Complete Report #2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331">
                <a:tc>
                  <a:txBody>
                    <a:bodyPr/>
                    <a:lstStyle/>
                    <a:p>
                      <a:r>
                        <a:rPr lang="en-US" sz="2000" i="1" dirty="0"/>
                        <a:t>Construction</a:t>
                      </a:r>
                      <a:endParaRPr lang="en-US" sz="2000" b="0" i="1" dirty="0">
                        <a:solidFill>
                          <a:srgbClr val="00206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aseline="0" dirty="0"/>
                        <a:t>Report #3, Report #4</a:t>
                      </a:r>
                      <a:endParaRPr lang="en-US" sz="20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/>
                        <a:t>Complete Coding and Testing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8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Termination</a:t>
                      </a:r>
                    </a:p>
                    <a:p>
                      <a:endParaRPr lang="en-US" sz="2000" b="0" i="1" dirty="0">
                        <a:solidFill>
                          <a:srgbClr val="00206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dirty="0"/>
                        <a:t>Complete</a:t>
                      </a:r>
                      <a:r>
                        <a:rPr lang="en-US" sz="2000" baseline="0" dirty="0"/>
                        <a:t> software packages and Report #5, Report #6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/>
                        <a:t>Preparing presentation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/>
                        <a:t>Complete Project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71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Project Organization - </a:t>
            </a:r>
            <a:r>
              <a:rPr lang="ja-JP" altLang="en-US" sz="2200"/>
              <a:t>プロジェクト組織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742950" indent="-742950">
              <a:buFont typeface="+mj-lt"/>
              <a:buAutoNum type="arabicPeriod" startAt="2"/>
            </a:pPr>
            <a:endParaRPr lang="en-US" altLang="ja-JP" sz="4000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989838"/>
              </p:ext>
            </p:extLst>
          </p:nvPr>
        </p:nvGraphicFramePr>
        <p:xfrm>
          <a:off x="2060729" y="1655805"/>
          <a:ext cx="8070542" cy="5002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93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AtOnc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Project Schedule - </a:t>
            </a:r>
            <a:r>
              <a:rPr lang="ja-JP" altLang="en-US" sz="2200"/>
              <a:t>プロジェクト計画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44" y="1698172"/>
            <a:ext cx="787675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ja-JP" sz="3200"/>
              <a:t>Objectives &amp; deliverables - </a:t>
            </a:r>
            <a:r>
              <a:rPr lang="ja-JP" altLang="en-US" sz="2200"/>
              <a:t>目標と成果物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74" y="1611086"/>
            <a:ext cx="5556251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0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ja-JP" sz="3200"/>
              <a:t>Tools &amp; Infrastructure - </a:t>
            </a:r>
            <a:r>
              <a:rPr lang="ja-JP" altLang="en-US" sz="2200"/>
              <a:t>ツールと インフラストラクチャ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sp>
        <p:nvSpPr>
          <p:cNvPr id="11" name="Rectangle à coins arrondis 10"/>
          <p:cNvSpPr/>
          <p:nvPr/>
        </p:nvSpPr>
        <p:spPr>
          <a:xfrm>
            <a:off x="486229" y="1639598"/>
            <a:ext cx="11219543" cy="4928628"/>
          </a:xfrm>
          <a:prstGeom prst="roundRect">
            <a:avLst>
              <a:gd name="adj" fmla="val 14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683025" y="4593031"/>
            <a:ext cx="8468290" cy="1261134"/>
            <a:chOff x="1721865" y="5072228"/>
            <a:chExt cx="8468290" cy="126113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753" y="5164088"/>
              <a:ext cx="1060355" cy="1077414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971" y="5176224"/>
              <a:ext cx="1053142" cy="1053142"/>
            </a:xfrm>
            <a:prstGeom prst="rect">
              <a:avLst/>
            </a:prstGeom>
          </p:spPr>
        </p:pic>
        <p:pic>
          <p:nvPicPr>
            <p:cNvPr id="24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1865" y="5072228"/>
              <a:ext cx="1238025" cy="126113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976" y="5151750"/>
              <a:ext cx="1102090" cy="11020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0929" y="5221780"/>
              <a:ext cx="959226" cy="962031"/>
            </a:xfrm>
            <a:prstGeom prst="rect">
              <a:avLst/>
            </a:prstGeom>
          </p:spPr>
        </p:pic>
      </p:grpSp>
      <p:sp>
        <p:nvSpPr>
          <p:cNvPr id="6" name="TextBox 2"/>
          <p:cNvSpPr txBox="1"/>
          <p:nvPr/>
        </p:nvSpPr>
        <p:spPr>
          <a:xfrm>
            <a:off x="793511" y="1734289"/>
            <a:ext cx="4157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>
                <a:solidFill>
                  <a:srgbClr val="0070C0"/>
                </a:solidFill>
              </a:rPr>
              <a:t>Tools for Project Management</a:t>
            </a:r>
          </a:p>
          <a:p>
            <a:endParaRPr lang="en-US" sz="2000" b="1" i="1">
              <a:solidFill>
                <a:srgbClr val="0070C0"/>
              </a:solidFill>
            </a:endParaRPr>
          </a:p>
          <a:p>
            <a:endParaRPr lang="en-US" sz="2000" b="1" i="1">
              <a:solidFill>
                <a:srgbClr val="0070C0"/>
              </a:solidFill>
            </a:endParaRPr>
          </a:p>
          <a:p>
            <a:endParaRPr lang="en-US" sz="2000" b="1" i="1">
              <a:solidFill>
                <a:srgbClr val="0070C0"/>
              </a:solidFill>
            </a:endParaRPr>
          </a:p>
          <a:p>
            <a:endParaRPr lang="en-US" sz="2000" b="1" i="1">
              <a:solidFill>
                <a:srgbClr val="0070C0"/>
              </a:solidFill>
            </a:endParaRPr>
          </a:p>
          <a:p>
            <a:endParaRPr lang="en-US" sz="2000" b="1" i="1">
              <a:solidFill>
                <a:srgbClr val="0070C0"/>
              </a:solidFill>
            </a:endParaRPr>
          </a:p>
          <a:p>
            <a:endParaRPr lang="en-US" sz="2000" b="1" i="1">
              <a:solidFill>
                <a:srgbClr val="0070C0"/>
              </a:solidFill>
            </a:endParaRPr>
          </a:p>
          <a:p>
            <a:r>
              <a:rPr lang="en-US" sz="2000" b="1" i="1">
                <a:solidFill>
                  <a:srgbClr val="0070C0"/>
                </a:solidFill>
              </a:rPr>
              <a:t>Tools for Developing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709158" y="2278808"/>
            <a:ext cx="8468290" cy="1450611"/>
            <a:chOff x="1859152" y="2899400"/>
            <a:chExt cx="8468290" cy="1450611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152" y="2935334"/>
              <a:ext cx="1039767" cy="1039767"/>
            </a:xfrm>
            <a:prstGeom prst="rect">
              <a:avLst/>
            </a:prstGeom>
          </p:spPr>
        </p:pic>
        <p:pic>
          <p:nvPicPr>
            <p:cNvPr id="9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891" y="2956808"/>
              <a:ext cx="1058174" cy="1058174"/>
            </a:xfrm>
            <a:prstGeom prst="rect">
              <a:avLst/>
            </a:prstGeom>
          </p:spPr>
        </p:pic>
        <p:pic>
          <p:nvPicPr>
            <p:cNvPr id="12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037" y="2987990"/>
              <a:ext cx="1026992" cy="1026992"/>
            </a:xfrm>
            <a:prstGeom prst="rect">
              <a:avLst/>
            </a:prstGeom>
          </p:spPr>
        </p:pic>
        <p:pic>
          <p:nvPicPr>
            <p:cNvPr id="13" name="Picture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01" y="2987990"/>
              <a:ext cx="987111" cy="987111"/>
            </a:xfrm>
            <a:prstGeom prst="rect">
              <a:avLst/>
            </a:prstGeom>
          </p:spPr>
        </p:pic>
        <p:pic>
          <p:nvPicPr>
            <p:cNvPr id="14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91084" y="2956808"/>
              <a:ext cx="984875" cy="9632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30929" y="2899400"/>
              <a:ext cx="1070380" cy="102068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299203" y="4011457"/>
              <a:ext cx="11226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bg1">
                      <a:lumMod val="65000"/>
                    </a:schemeClr>
                  </a:solidFill>
                </a:rPr>
                <a:t>Word 2013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13778" y="4011457"/>
              <a:ext cx="1273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bg1">
                      <a:lumMod val="65000"/>
                    </a:schemeClr>
                  </a:solidFill>
                </a:rPr>
                <a:t>Project 2013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768497" y="4011457"/>
              <a:ext cx="11226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bg1">
                      <a:lumMod val="65000"/>
                    </a:schemeClr>
                  </a:solidFill>
                </a:rPr>
                <a:t>Slack</a:t>
              </a: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9204796" y="4011457"/>
              <a:ext cx="11226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bg1">
                      <a:lumMod val="65000"/>
                    </a:schemeClr>
                  </a:solidFill>
                </a:rPr>
                <a:t>Trello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771383" y="4011457"/>
              <a:ext cx="11226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chemeClr val="bg1">
                      <a:lumMod val="65000"/>
                    </a:schemeClr>
                  </a:solidFill>
                </a:rPr>
                <a:t>Excel 2013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992551" y="3996068"/>
              <a:ext cx="7729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600">
                  <a:solidFill>
                    <a:schemeClr val="bg1">
                      <a:lumMod val="65000"/>
                    </a:schemeClr>
                  </a:solidFill>
                </a:rPr>
                <a:t>GitHub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690464" y="5874697"/>
            <a:ext cx="1077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chemeClr val="bg1">
                    <a:lumMod val="65000"/>
                  </a:schemeClr>
                </a:solidFill>
              </a:rPr>
              <a:t>PHP Storm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05351" y="5874697"/>
            <a:ext cx="844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chemeClr val="bg1">
                    <a:lumMod val="65000"/>
                  </a:schemeClr>
                </a:solidFill>
              </a:rPr>
              <a:t>Chrome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68113" y="5874697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chemeClr val="bg1">
                    <a:lumMod val="65000"/>
                  </a:schemeClr>
                </a:solidFill>
              </a:rPr>
              <a:t>Firefox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252155" y="5874697"/>
            <a:ext cx="12586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chemeClr val="bg1">
                    <a:lumMod val="65000"/>
                  </a:schemeClr>
                </a:solidFill>
              </a:rPr>
              <a:t>Sublime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34731" y="5874697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chemeClr val="bg1">
                    <a:lumMod val="65000"/>
                  </a:schemeClr>
                </a:solidFill>
              </a:rPr>
              <a:t>Astah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331" y="4697027"/>
            <a:ext cx="1228725" cy="109814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45247" y="5854165"/>
            <a:ext cx="1504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chemeClr val="bg1">
                    <a:lumMod val="65000"/>
                  </a:schemeClr>
                </a:solidFill>
              </a:rPr>
              <a:t>Visual Paradigm</a:t>
            </a:r>
          </a:p>
        </p:txBody>
      </p:sp>
    </p:spTree>
    <p:extLst>
      <p:ext uri="{BB962C8B-B14F-4D97-AF65-F5344CB8AC3E}">
        <p14:creationId xmlns:p14="http://schemas.microsoft.com/office/powerpoint/2010/main" val="191752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1335"/>
            <a:ext cx="12192000" cy="1228067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 hidden="1"/>
          <p:cNvSpPr/>
          <p:nvPr/>
        </p:nvSpPr>
        <p:spPr>
          <a:xfrm>
            <a:off x="1173706" y="1916976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Instructor</a:t>
            </a:r>
          </a:p>
        </p:txBody>
      </p:sp>
      <p:sp>
        <p:nvSpPr>
          <p:cNvPr id="37" name="Rectangle 36" hidden="1"/>
          <p:cNvSpPr/>
          <p:nvPr/>
        </p:nvSpPr>
        <p:spPr>
          <a:xfrm>
            <a:off x="4632960" y="1916976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Role</a:t>
            </a:r>
          </a:p>
        </p:txBody>
      </p:sp>
      <p:sp>
        <p:nvSpPr>
          <p:cNvPr id="38" name="Rectangle 37" hidden="1"/>
          <p:cNvSpPr/>
          <p:nvPr/>
        </p:nvSpPr>
        <p:spPr>
          <a:xfrm>
            <a:off x="8092214" y="1916976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Role</a:t>
            </a:r>
          </a:p>
        </p:txBody>
      </p:sp>
      <p:sp>
        <p:nvSpPr>
          <p:cNvPr id="39" name="Rectangle 38" hidden="1"/>
          <p:cNvSpPr/>
          <p:nvPr/>
        </p:nvSpPr>
        <p:spPr>
          <a:xfrm>
            <a:off x="1173706" y="4078285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Role</a:t>
            </a:r>
          </a:p>
        </p:txBody>
      </p:sp>
      <p:sp>
        <p:nvSpPr>
          <p:cNvPr id="40" name="Rectangle 39" hidden="1"/>
          <p:cNvSpPr/>
          <p:nvPr/>
        </p:nvSpPr>
        <p:spPr>
          <a:xfrm>
            <a:off x="4632960" y="4078285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Role</a:t>
            </a:r>
          </a:p>
        </p:txBody>
      </p:sp>
      <p:sp>
        <p:nvSpPr>
          <p:cNvPr id="41" name="Rectangle 40" hidden="1"/>
          <p:cNvSpPr/>
          <p:nvPr/>
        </p:nvSpPr>
        <p:spPr>
          <a:xfrm>
            <a:off x="8092212" y="4078283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marL="342900" indent="-342900" algn="r">
              <a:buAutoNum type="arabicPeriod"/>
            </a:pPr>
            <a:r>
              <a:rPr lang="en-US">
                <a:solidFill>
                  <a:srgbClr val="00B0F0"/>
                </a:solidFill>
              </a:rPr>
              <a:t>Introduction</a:t>
            </a:r>
          </a:p>
          <a:p>
            <a:pPr marL="342900" indent="-342900" algn="r">
              <a:buAutoNum type="arabicPeriod"/>
            </a:pPr>
            <a:r>
              <a:rPr lang="en-US">
                <a:solidFill>
                  <a:srgbClr val="00B0F0"/>
                </a:solidFill>
              </a:rPr>
              <a:t>Blah blah</a:t>
            </a:r>
          </a:p>
          <a:p>
            <a:pPr marL="342900" indent="-342900" algn="r">
              <a:buAutoNum type="arabicPeriod"/>
            </a:pPr>
            <a:r>
              <a:rPr lang="en-US">
                <a:solidFill>
                  <a:srgbClr val="00B0F0"/>
                </a:solidFill>
              </a:rPr>
              <a:t>Bleh bloh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916" y="914399"/>
            <a:ext cx="230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Capstone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103257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Vietnamese Medicinal Plants 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32958" y="1376065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539998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TiếnNM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92212" y="1376064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539998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ĐăngNH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73705" y="1376063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539998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Instructor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32960" y="3537374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539998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QuỳnhHT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73707" y="3537372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539998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KhánhTB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92212" y="3537372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539998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r>
              <a:rPr lang="en-US" sz="2400"/>
              <a:t>Table of Content</a:t>
            </a:r>
          </a:p>
        </p:txBody>
      </p:sp>
      <p:sp>
        <p:nvSpPr>
          <p:cNvPr id="20" name="Oval 19"/>
          <p:cNvSpPr/>
          <p:nvPr/>
        </p:nvSpPr>
        <p:spPr>
          <a:xfrm>
            <a:off x="1275009" y="1468192"/>
            <a:ext cx="0" cy="0"/>
          </a:xfrm>
          <a:prstGeom prst="ellipse">
            <a:avLst/>
          </a:prstGeom>
          <a:noFill/>
          <a:ln w="28575">
            <a:noFill/>
          </a:ln>
          <a:scene3d>
            <a:camera prst="perspectiveLeft" fov="600000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Char"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sz="3200"/>
              <a:t>Risks management - </a:t>
            </a:r>
            <a:r>
              <a:rPr lang="ja-JP" altLang="en-US" sz="2200"/>
              <a:t>リスク管理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grpSp>
        <p:nvGrpSpPr>
          <p:cNvPr id="12" name="Groupe 11"/>
          <p:cNvGrpSpPr/>
          <p:nvPr/>
        </p:nvGrpSpPr>
        <p:grpSpPr>
          <a:xfrm>
            <a:off x="2177592" y="1828796"/>
            <a:ext cx="7836816" cy="4522577"/>
            <a:chOff x="1900307" y="1828796"/>
            <a:chExt cx="7836816" cy="4522577"/>
          </a:xfrm>
        </p:grpSpPr>
        <p:pic>
          <p:nvPicPr>
            <p:cNvPr id="6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307" y="1828796"/>
              <a:ext cx="7836816" cy="4522577"/>
            </a:xfrm>
            <a:prstGeom prst="rect">
              <a:avLst/>
            </a:prstGeom>
          </p:spPr>
        </p:pic>
        <p:cxnSp>
          <p:nvCxnSpPr>
            <p:cNvPr id="3" name="Connecteur droit 2"/>
            <p:cNvCxnSpPr/>
            <p:nvPr/>
          </p:nvCxnSpPr>
          <p:spPr>
            <a:xfrm>
              <a:off x="1900307" y="1828796"/>
              <a:ext cx="0" cy="45225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900307" y="6351373"/>
              <a:ext cx="7836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3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ja-JP" sz="3200"/>
              <a:t>Configuration management - </a:t>
            </a:r>
            <a:r>
              <a:rPr lang="ja-JP" altLang="en-US" sz="2200"/>
              <a:t>コンフィグレーション管理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sp>
        <p:nvSpPr>
          <p:cNvPr id="11" name="Rectangle à coins arrondis 10"/>
          <p:cNvSpPr/>
          <p:nvPr/>
        </p:nvSpPr>
        <p:spPr>
          <a:xfrm>
            <a:off x="5769429" y="1828795"/>
            <a:ext cx="6008914" cy="4767947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Final</a:t>
            </a:r>
            <a:r>
              <a:rPr lang="en-US" altLang="ja-JP" sz="2000">
                <a:solidFill>
                  <a:schemeClr val="tx1">
                    <a:lumMod val="65000"/>
                    <a:lumOff val="35000"/>
                  </a:schemeClr>
                </a:solidFill>
              </a:rPr>
              <a:t>: Store sent and delivered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  <a:r>
              <a:rPr lang="en-US" altLang="ja-JP" sz="2000">
                <a:solidFill>
                  <a:schemeClr val="tx1">
                    <a:lumMod val="65000"/>
                    <a:lumOff val="35000"/>
                  </a:schemeClr>
                </a:solidFill>
              </a:rPr>
              <a:t>: Store reference documents.</a:t>
            </a:r>
          </a:p>
          <a:p>
            <a:pPr lvl="1"/>
            <a:r>
              <a:rPr lang="en-US" altLang="ja-JP" sz="200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example: templates, technologies document…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WIP</a:t>
            </a:r>
            <a:r>
              <a:rPr lang="en-US" altLang="ja-JP" sz="2000">
                <a:solidFill>
                  <a:schemeClr val="tx1">
                    <a:lumMod val="65000"/>
                    <a:lumOff val="35000"/>
                  </a:schemeClr>
                </a:solidFill>
              </a:rPr>
              <a:t>: Store documents in progress developing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ja-JP" b="1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</a:rPr>
              <a:t>: Plan of capstone project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ja-JP" b="1">
                <a:solidFill>
                  <a:schemeClr val="tx1">
                    <a:lumMod val="65000"/>
                    <a:lumOff val="35000"/>
                  </a:schemeClr>
                </a:solidFill>
              </a:rPr>
              <a:t>Users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</a:rPr>
              <a:t>: Working Folder of Member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ja-JP" b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Documents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</a:rPr>
              <a:t>: Store whole documents in progress developing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ja-JP" b="1">
                <a:solidFill>
                  <a:schemeClr val="tx1">
                    <a:lumMod val="65000"/>
                    <a:lumOff val="35000"/>
                  </a:schemeClr>
                </a:solidFill>
              </a:rPr>
              <a:t>Records</a:t>
            </a:r>
            <a:r>
              <a:rPr lang="en-US" altLang="ja-JP">
                <a:solidFill>
                  <a:schemeClr val="tx1">
                    <a:lumMod val="65000"/>
                    <a:lumOff val="35000"/>
                  </a:schemeClr>
                </a:solidFill>
              </a:rPr>
              <a:t>: Store documents like Meeting Minutes, Q &amp; A Management…</a:t>
            </a:r>
          </a:p>
          <a:p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860291" y="4821550"/>
            <a:ext cx="170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70C0"/>
                </a:solidFill>
              </a:rPr>
              <a:t>Folder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19" y="1828795"/>
            <a:ext cx="50006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9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ja-JP" sz="3200"/>
              <a:t>Configuration management - </a:t>
            </a:r>
            <a:r>
              <a:rPr lang="ja-JP" altLang="en-US" sz="2200"/>
              <a:t>コンフィグレーション管理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sp>
        <p:nvSpPr>
          <p:cNvPr id="11" name="Rectangle à coins arrondis 10"/>
          <p:cNvSpPr/>
          <p:nvPr/>
        </p:nvSpPr>
        <p:spPr>
          <a:xfrm>
            <a:off x="5769429" y="1828796"/>
            <a:ext cx="6008914" cy="409303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Rule</a:t>
            </a:r>
            <a:endParaRPr lang="en-US" altLang="ja-JP" sz="28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ProjectCode_Document’s name_v&lt;x.x&gt;_language</a:t>
            </a:r>
          </a:p>
          <a:p>
            <a:endParaRPr lang="en-US" altLang="ja-JP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ProjectCode</a:t>
            </a: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: FA{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Document’s</a:t>
            </a: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ja-JP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	Architecture Design, Class Design…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v&lt;x.x&gt;</a:t>
            </a: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: document’s version.</a:t>
            </a:r>
          </a:p>
          <a:p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	For example: v1.0, v1.1,…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pPr lvl="2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EN: English</a:t>
            </a:r>
          </a:p>
          <a:p>
            <a:pPr lvl="2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JP: Japanese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1699253" y="406244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70C0"/>
                </a:solidFill>
              </a:rPr>
              <a:t>Naming Convention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1829770"/>
            <a:ext cx="4718729" cy="202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21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ja-JP" sz="3200"/>
              <a:t>Configuration management - </a:t>
            </a:r>
            <a:r>
              <a:rPr lang="ja-JP" altLang="en-US" sz="2200"/>
              <a:t>コンフィグレーション管理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834505"/>
            <a:ext cx="607695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16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ja-JP" sz="3200"/>
              <a:t>Configuration management - </a:t>
            </a:r>
            <a:r>
              <a:rPr lang="ja-JP" altLang="en-US" sz="2200"/>
              <a:t>コンフィグレーション管理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828796"/>
            <a:ext cx="7710941" cy="47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Communication management - </a:t>
            </a:r>
            <a:r>
              <a:rPr lang="ja-JP" altLang="en-US" sz="2200"/>
              <a:t>コミュニケーション管理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altLang="ja-JP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altLang="ja-JP" sz="4000"/>
              <a:t>Project Management</a:t>
            </a:r>
          </a:p>
          <a:p>
            <a:pPr marL="857250" indent="-857250">
              <a:buFont typeface="+mj-lt"/>
              <a:buAutoNum type="romanUcPeriod"/>
            </a:pPr>
            <a:endParaRPr lang="en-US" altLang="ja-JP" sz="4000"/>
          </a:p>
        </p:txBody>
      </p:sp>
      <p:sp>
        <p:nvSpPr>
          <p:cNvPr id="11" name="Rectangle à coins arrondis 10"/>
          <p:cNvSpPr/>
          <p:nvPr/>
        </p:nvSpPr>
        <p:spPr>
          <a:xfrm>
            <a:off x="2447925" y="1901180"/>
            <a:ext cx="7296150" cy="1013470"/>
          </a:xfrm>
          <a:prstGeom prst="roundRect">
            <a:avLst>
              <a:gd name="adj" fmla="val 48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r>
              <a:rPr lang="en-US" altLang="ja-JP" sz="240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447925" y="3088630"/>
            <a:ext cx="7296150" cy="1013470"/>
          </a:xfrm>
          <a:prstGeom prst="roundRect">
            <a:avLst>
              <a:gd name="adj" fmla="val 42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r>
              <a:rPr lang="en-US" altLang="ja-JP" sz="2400">
                <a:solidFill>
                  <a:schemeClr val="tx1">
                    <a:lumMod val="50000"/>
                    <a:lumOff val="50000"/>
                  </a:schemeClr>
                </a:solidFill>
              </a:rPr>
              <a:t>Location</a:t>
            </a:r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447925" y="4276080"/>
            <a:ext cx="7296150" cy="1013470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r>
              <a:rPr lang="en-US" altLang="ja-JP" sz="240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</a:t>
            </a:r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2447925" y="5463530"/>
            <a:ext cx="7296150" cy="1013470"/>
          </a:xfrm>
          <a:prstGeom prst="roundRect">
            <a:avLst>
              <a:gd name="adj" fmla="val 23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r>
              <a:rPr lang="en-US" altLang="ja-JP" sz="2400">
                <a:solidFill>
                  <a:schemeClr val="tx1">
                    <a:lumMod val="50000"/>
                    <a:lumOff val="50000"/>
                  </a:schemeClr>
                </a:solidFill>
              </a:rPr>
              <a:t>Meeting minutes</a:t>
            </a:r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6" y="4387221"/>
            <a:ext cx="794830" cy="791188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64" y="4332698"/>
            <a:ext cx="1252811" cy="900235"/>
          </a:xfrm>
          <a:prstGeom prst="rect">
            <a:avLst/>
          </a:prstGeom>
        </p:spPr>
      </p:pic>
      <p:pic>
        <p:nvPicPr>
          <p:cNvPr id="6146" name="Picture 2" descr="http://www.clipartbest.com/cliparts/RTG/nBL/RTGnBLbT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74" y="4408719"/>
            <a:ext cx="748192" cy="74819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9" y="5506715"/>
            <a:ext cx="1214935" cy="927100"/>
          </a:xfrm>
          <a:prstGeom prst="rect">
            <a:avLst/>
          </a:prstGeom>
        </p:spPr>
      </p:pic>
      <p:pic>
        <p:nvPicPr>
          <p:cNvPr id="6156" name="Picture 12" descr="https://lokali.se/assets/images/circle-icons/full-color/sl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27" y="5619418"/>
            <a:ext cx="701693" cy="701693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mobilution.io/wp-content/uploads/2015/10/library-icon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310" y="3171007"/>
            <a:ext cx="848718" cy="84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6392388" y="2146305"/>
            <a:ext cx="3351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4h/day, 5 days/week  </a:t>
            </a:r>
            <a:endParaRPr kumimoji="1" lang="ja-JP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8825" y="3158554"/>
            <a:ext cx="1137190" cy="8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 marL="342900" indent="-342900">
              <a:buAutoNum type="arabicPeriod"/>
            </a:pP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8164" y="1648493"/>
            <a:ext cx="10135673" cy="42500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sz="3200"/>
              <a:t>Functional Requirements -  </a:t>
            </a:r>
            <a:r>
              <a:rPr lang="ja-JP" altLang="en-US" sz="2200"/>
              <a:t>機能要求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Non-functional Requirements -  </a:t>
            </a:r>
            <a:r>
              <a:rPr lang="ja-JP" altLang="en-US" sz="2200"/>
              <a:t>非機能要求</a:t>
            </a:r>
            <a:endParaRPr lang="en-US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31628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Functional Requirements - </a:t>
            </a:r>
            <a:r>
              <a:rPr lang="ja-JP" altLang="en-US" sz="2200"/>
              <a:t>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1273629" y="1828795"/>
            <a:ext cx="9644743" cy="3981455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Authentication Functions Group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Medicinal Plants Functions Group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Remedy Functions Group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Herbal Medicine Store Functions Group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Member Functions Group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Mod Functions Group</a:t>
            </a:r>
          </a:p>
        </p:txBody>
      </p:sp>
    </p:spTree>
    <p:extLst>
      <p:ext uri="{BB962C8B-B14F-4D97-AF65-F5344CB8AC3E}">
        <p14:creationId xmlns:p14="http://schemas.microsoft.com/office/powerpoint/2010/main" val="234739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Functional Requirements - </a:t>
            </a:r>
            <a:r>
              <a:rPr lang="ja-JP" altLang="en-US" sz="2200"/>
              <a:t>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7" name="TextBox 2"/>
          <p:cNvSpPr txBox="1"/>
          <p:nvPr/>
        </p:nvSpPr>
        <p:spPr>
          <a:xfrm>
            <a:off x="205433" y="1731103"/>
            <a:ext cx="379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i="1">
                <a:solidFill>
                  <a:srgbClr val="0070C0"/>
                </a:solidFill>
              </a:rPr>
              <a:t>Authentication Functions Group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46" y="1731103"/>
            <a:ext cx="7270793" cy="451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11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Functional Requirements - </a:t>
            </a:r>
            <a:r>
              <a:rPr lang="ja-JP" altLang="en-US" sz="2200"/>
              <a:t>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7" name="TextBox 2"/>
          <p:cNvSpPr txBox="1"/>
          <p:nvPr/>
        </p:nvSpPr>
        <p:spPr>
          <a:xfrm>
            <a:off x="205433" y="1731103"/>
            <a:ext cx="379506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i="1">
                <a:solidFill>
                  <a:schemeClr val="bg1">
                    <a:lumMod val="75000"/>
                  </a:schemeClr>
                </a:solidFill>
              </a:rPr>
              <a:t>Authentication Functions Group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05434" y="2377434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Medicinal Plants Functions Group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205435" y="3023765"/>
            <a:ext cx="4343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i="1">
                <a:solidFill>
                  <a:srgbClr val="0070C0"/>
                </a:solidFill>
              </a:rPr>
              <a:t>Remedy Functions Group</a:t>
            </a: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 rotWithShape="1">
          <a:blip r:embed="rId2"/>
          <a:srcRect t="533"/>
          <a:stretch/>
        </p:blipFill>
        <p:spPr>
          <a:xfrm>
            <a:off x="4386648" y="1731103"/>
            <a:ext cx="7227158" cy="4769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15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1335"/>
            <a:ext cx="12192000" cy="1228067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" y="103257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>
                <a:solidFill>
                  <a:schemeClr val="bg1"/>
                </a:solidFill>
              </a:rPr>
              <a:t>Vietnamese Medicinal Plants Network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3706" y="1916976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Instructor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32960" y="1916976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Leader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92214" y="1916976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Developer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73706" y="4078285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Developer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32960" y="4078285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>
                <a:solidFill>
                  <a:srgbClr val="00B0F0"/>
                </a:solidFill>
              </a:rPr>
              <a:t>T</a:t>
            </a:r>
            <a:r>
              <a:rPr lang="vi-VN">
                <a:solidFill>
                  <a:srgbClr val="00B0F0"/>
                </a:solidFill>
              </a:rPr>
              <a:t>ester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2958" y="1376065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TiếnNM</a:t>
            </a:r>
          </a:p>
        </p:txBody>
      </p:sp>
      <p:sp>
        <p:nvSpPr>
          <p:cNvPr id="9" name="Rectangle 8"/>
          <p:cNvSpPr/>
          <p:nvPr/>
        </p:nvSpPr>
        <p:spPr>
          <a:xfrm>
            <a:off x="8092212" y="1376064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ĐăngNH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3705" y="1376063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Instructor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960" y="3537374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QuỳnhHT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3707" y="3537372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400"/>
              <a:t>KhánhTB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92212" y="4078283"/>
            <a:ext cx="2926080" cy="132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marL="400050" indent="-400050" algn="r">
              <a:buFont typeface="+mj-lt"/>
              <a:buAutoNum type="romanUcPeriod"/>
            </a:pPr>
            <a:r>
              <a:rPr lang="en-US">
                <a:solidFill>
                  <a:srgbClr val="00B0F0"/>
                </a:solidFill>
              </a:rPr>
              <a:t>Introduction</a:t>
            </a:r>
          </a:p>
          <a:p>
            <a:pPr marL="400050" indent="-400050" algn="r">
              <a:buFont typeface="+mj-lt"/>
              <a:buAutoNum type="romanUcPeriod"/>
            </a:pPr>
            <a:r>
              <a:rPr lang="en-US">
                <a:solidFill>
                  <a:srgbClr val="00B0F0"/>
                </a:solidFill>
              </a:rPr>
              <a:t>Software Management</a:t>
            </a:r>
          </a:p>
          <a:p>
            <a:pPr marL="400050" indent="-400050" algn="r">
              <a:buFont typeface="+mj-lt"/>
              <a:buAutoNum type="romanUcPeriod"/>
            </a:pPr>
            <a:r>
              <a:rPr lang="en-US">
                <a:solidFill>
                  <a:srgbClr val="00B0F0"/>
                </a:solidFill>
              </a:rPr>
              <a:t>SRS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92212" y="3537372"/>
            <a:ext cx="2926080" cy="5409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r>
              <a:rPr lang="en-US" sz="2400"/>
              <a:t>Table of Content</a:t>
            </a: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1275009" y="1468192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scene3d>
            <a:camera prst="perspectiveLef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Functional Requirements - </a:t>
            </a:r>
            <a:r>
              <a:rPr lang="ja-JP" altLang="en-US" sz="2200"/>
              <a:t>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7" name="TextBox 2"/>
          <p:cNvSpPr txBox="1"/>
          <p:nvPr/>
        </p:nvSpPr>
        <p:spPr>
          <a:xfrm>
            <a:off x="205433" y="1731103"/>
            <a:ext cx="379506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i="1">
                <a:solidFill>
                  <a:schemeClr val="bg1">
                    <a:lumMod val="75000"/>
                  </a:schemeClr>
                </a:solidFill>
              </a:rPr>
              <a:t>Authentication Functions Group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05434" y="2377434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Medicinal Plants Functions Group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205435" y="3023765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Remedy Functions Group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205435" y="3756273"/>
            <a:ext cx="463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rgbClr val="0070C0"/>
                </a:solidFill>
              </a:defRPr>
            </a:lvl1pPr>
          </a:lstStyle>
          <a:p>
            <a:r>
              <a:rPr lang="en-US"/>
              <a:t>Herbal Medicine Store Functions Group</a:t>
            </a: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038" y="1828796"/>
            <a:ext cx="3838574" cy="319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0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Functional Requirements - </a:t>
            </a:r>
            <a:r>
              <a:rPr lang="ja-JP" altLang="en-US" sz="2200"/>
              <a:t>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7" name="TextBox 2"/>
          <p:cNvSpPr txBox="1"/>
          <p:nvPr/>
        </p:nvSpPr>
        <p:spPr>
          <a:xfrm>
            <a:off x="205433" y="1731103"/>
            <a:ext cx="379506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i="1">
                <a:solidFill>
                  <a:schemeClr val="bg1">
                    <a:lumMod val="75000"/>
                  </a:schemeClr>
                </a:solidFill>
              </a:rPr>
              <a:t>Authentication Functions Group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05434" y="2377434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Medicinal Plants Functions Group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205435" y="3023765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Remedy Functions Group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205435" y="3756273"/>
            <a:ext cx="463617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Herbal Medicine Store Functions Group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205434" y="4377982"/>
            <a:ext cx="510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rgbClr val="0070C0"/>
                </a:solidFill>
              </a:defRPr>
            </a:lvl1pPr>
          </a:lstStyle>
          <a:p>
            <a:r>
              <a:rPr lang="en-US"/>
              <a:t>Member Functions Group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 rotWithShape="1">
          <a:blip r:embed="rId2"/>
          <a:srcRect t="837"/>
          <a:stretch/>
        </p:blipFill>
        <p:spPr>
          <a:xfrm>
            <a:off x="4951871" y="1731103"/>
            <a:ext cx="6603141" cy="457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04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Functional Requirements - </a:t>
            </a:r>
            <a:r>
              <a:rPr lang="ja-JP" altLang="en-US" sz="2200"/>
              <a:t>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7" name="TextBox 2"/>
          <p:cNvSpPr txBox="1"/>
          <p:nvPr/>
        </p:nvSpPr>
        <p:spPr>
          <a:xfrm>
            <a:off x="205433" y="1731103"/>
            <a:ext cx="379506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i="1">
                <a:solidFill>
                  <a:schemeClr val="bg1">
                    <a:lumMod val="75000"/>
                  </a:schemeClr>
                </a:solidFill>
              </a:rPr>
              <a:t>Authentication Functions Group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05434" y="2377434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Medicinal Plants Functions Group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205435" y="3023765"/>
            <a:ext cx="43439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Remedy Functions Group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205435" y="3756273"/>
            <a:ext cx="463617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Herbal Medicine Store Functions Group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205434" y="4377982"/>
            <a:ext cx="4343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Member Functions Group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05433" y="5085943"/>
            <a:ext cx="483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 sz="2000" i="1">
                <a:solidFill>
                  <a:srgbClr val="0070C0"/>
                </a:solidFill>
              </a:defRPr>
            </a:lvl1pPr>
          </a:lstStyle>
          <a:p>
            <a:r>
              <a:rPr lang="en-US"/>
              <a:t>Mod Functions Group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59" y="1731103"/>
            <a:ext cx="5045026" cy="337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72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Non-functional Requirements - </a:t>
            </a:r>
            <a:r>
              <a:rPr lang="ja-JP" altLang="en-US" sz="2200"/>
              <a:t>非機能要求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2065361" y="2852378"/>
            <a:ext cx="8061278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Performance Requirements Availability </a:t>
            </a:r>
          </a:p>
          <a:p>
            <a:pPr lvl="1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The application must be available 95% of time. Users can access to it everywhere from their Web browser with internet connection.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7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Non-functional Requirements - </a:t>
            </a:r>
            <a:r>
              <a:rPr lang="ja-JP" altLang="en-US" sz="2200"/>
              <a:t>非機能要求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2065361" y="2183637"/>
            <a:ext cx="8061278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Performance Requirements Availability </a:t>
            </a:r>
          </a:p>
          <a:p>
            <a:pPr lvl="1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The application must be available 95% of time. Users can access to it everywhere from their Web browser with internet connection.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065361" y="3878234"/>
            <a:ext cx="8061278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Response time</a:t>
            </a:r>
          </a:p>
          <a:p>
            <a:pPr lvl="1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In term of response time, waiting time of processing will be 2 to 3 seconds.</a:t>
            </a:r>
          </a:p>
        </p:txBody>
      </p:sp>
    </p:spTree>
    <p:extLst>
      <p:ext uri="{BB962C8B-B14F-4D97-AF65-F5344CB8AC3E}">
        <p14:creationId xmlns:p14="http://schemas.microsoft.com/office/powerpoint/2010/main" val="342247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Non-functional Requirements - </a:t>
            </a:r>
            <a:r>
              <a:rPr lang="ja-JP" altLang="en-US" sz="2200"/>
              <a:t>非機能要求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2065361" y="1828796"/>
            <a:ext cx="8061278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Performance Requirements Availability </a:t>
            </a:r>
          </a:p>
          <a:p>
            <a:pPr lvl="1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The application must be available 95% of time. Users can access to it everywhere from their Web browser with internet connection.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065361" y="3414211"/>
            <a:ext cx="8061278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Response time</a:t>
            </a:r>
          </a:p>
          <a:p>
            <a:pPr lvl="1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In term of response time, waiting time of processing will be 2 to 3 seconds.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2065361" y="4999626"/>
            <a:ext cx="8061278" cy="112349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Usability</a:t>
            </a:r>
          </a:p>
          <a:p>
            <a:pPr lvl="1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User can complete each function in less than 6 actions.</a:t>
            </a:r>
          </a:p>
        </p:txBody>
      </p:sp>
    </p:spTree>
    <p:extLst>
      <p:ext uri="{BB962C8B-B14F-4D97-AF65-F5344CB8AC3E}">
        <p14:creationId xmlns:p14="http://schemas.microsoft.com/office/powerpoint/2010/main" val="229466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Non-functional Requirements - </a:t>
            </a:r>
            <a:r>
              <a:rPr lang="ja-JP" altLang="en-US" sz="2200"/>
              <a:t>非機能要求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345743" y="1828796"/>
            <a:ext cx="5618329" cy="1437228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Performance Requirements Availability </a:t>
            </a:r>
          </a:p>
          <a:p>
            <a:pPr lvl="1"/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The application must be available 95% of time. Users can access to it everywhere from their Web browser with internet connection.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45743" y="3414211"/>
            <a:ext cx="5618329" cy="1186244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Response time</a:t>
            </a:r>
          </a:p>
          <a:p>
            <a:pPr lvl="1"/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 term of response time, waiting time of processing will be 2 to 3 seconds.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45743" y="4999626"/>
            <a:ext cx="5618329" cy="935260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Usability</a:t>
            </a:r>
          </a:p>
          <a:p>
            <a:pPr lvl="1"/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User can complete each function in less than 6 actions.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6214281" y="1828796"/>
            <a:ext cx="5618329" cy="4241500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Maintainability</a:t>
            </a:r>
          </a:p>
          <a:p>
            <a:endParaRPr lang="en-US" altLang="ja-JP" sz="160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Coding standards and naming conventions: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Output of the project must include coding standards and naming conventions documentations; Implementation code must be easy to maintain;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If some components are reused, the documentations of those components must also be included;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Identifiers should be match </a:t>
            </a:r>
            <a:r>
              <a:rPr lang="vi-VN" altLang="ja-JP" sz="1400">
                <a:solidFill>
                  <a:schemeClr val="tx1">
                    <a:lumMod val="50000"/>
                    <a:lumOff val="50000"/>
                  </a:schemeClr>
                </a:solidFill>
              </a:rPr>
              <a:t>with business</a:t>
            </a:r>
            <a:endParaRPr lang="en-US" altLang="ja-JP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The design of the system must be loosely coupled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Follow SOLID design and project business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Mean time to repair: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Immediately when Administrator finds out problem. Average 3 days.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26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Non-functional Requirements - </a:t>
            </a:r>
            <a:r>
              <a:rPr lang="ja-JP" altLang="en-US" sz="2200"/>
              <a:t>非機能要求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6" name="Rectangle à coins arrondis 5"/>
          <p:cNvSpPr/>
          <p:nvPr/>
        </p:nvSpPr>
        <p:spPr>
          <a:xfrm>
            <a:off x="345743" y="1828796"/>
            <a:ext cx="5618329" cy="684277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Performance Requirements Availability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45743" y="2729934"/>
            <a:ext cx="5618329" cy="684277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Response time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45743" y="3631072"/>
            <a:ext cx="5618329" cy="684277"/>
          </a:xfrm>
          <a:prstGeom prst="roundRect">
            <a:avLst>
              <a:gd name="adj" fmla="val 3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Usability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45742" y="4532210"/>
            <a:ext cx="5618329" cy="671292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</a:rPr>
              <a:t>Maintainability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6226637" y="2416845"/>
            <a:ext cx="5618329" cy="1994731"/>
          </a:xfrm>
          <a:prstGeom prst="roundRect">
            <a:avLst>
              <a:gd name="adj" fmla="val 7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spAutoFit/>
          </a:bodyPr>
          <a:lstStyle/>
          <a:p>
            <a:r>
              <a:rPr lang="en-US" altLang="ja-JP" sz="2800">
                <a:solidFill>
                  <a:srgbClr val="0070C0"/>
                </a:solidFill>
              </a:rPr>
              <a:t>Security Requirement </a:t>
            </a:r>
          </a:p>
          <a:p>
            <a:endParaRPr lang="en-US" altLang="ja-JP" sz="160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ja-JP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VMN website is divided into 2 groups of user: inner user (Admin, Mod) and outer user (common Member, herbal medicine store). </a:t>
            </a: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ja-JP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80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Non-functional Requirements - </a:t>
            </a:r>
            <a:r>
              <a:rPr lang="ja-JP" altLang="en-US" sz="2200"/>
              <a:t>非機能要求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/>
              <a:t>Software Requirement Specification</a:t>
            </a:r>
          </a:p>
          <a:p>
            <a:pPr marL="857250" indent="-857250">
              <a:buFont typeface="+mj-lt"/>
              <a:buAutoNum type="romanUcPeriod"/>
            </a:pPr>
            <a:endParaRPr lang="en-US" sz="4000"/>
          </a:p>
          <a:p>
            <a:pPr marL="857250" indent="-857250">
              <a:buFont typeface="+mj-lt"/>
              <a:buAutoNum type="romanUcPeriod"/>
            </a:pPr>
            <a:endParaRPr lang="en-US" sz="4000"/>
          </a:p>
        </p:txBody>
      </p:sp>
      <p:sp>
        <p:nvSpPr>
          <p:cNvPr id="4" name="Rectangle à coins arrondis 3"/>
          <p:cNvSpPr/>
          <p:nvPr/>
        </p:nvSpPr>
        <p:spPr>
          <a:xfrm>
            <a:off x="1505803" y="1762161"/>
            <a:ext cx="9180394" cy="2247550"/>
          </a:xfrm>
          <a:prstGeom prst="roundRect">
            <a:avLst>
              <a:gd name="adj" fmla="val 42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r>
              <a:rPr lang="en-US" altLang="ja-JP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Software requirement</a:t>
            </a:r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505803" y="4235137"/>
            <a:ext cx="9180394" cy="2247550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r>
              <a:rPr lang="en-US" altLang="ja-JP" sz="2400">
                <a:solidFill>
                  <a:schemeClr val="tx1">
                    <a:lumMod val="50000"/>
                    <a:lumOff val="50000"/>
                  </a:schemeClr>
                </a:solidFill>
              </a:rPr>
              <a:t>Hardware requirement</a:t>
            </a:r>
            <a:endParaRPr kumimoji="1" lang="ja-JP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1" y="2132492"/>
            <a:ext cx="1509745" cy="1534182"/>
          </a:xfrm>
          <a:prstGeom prst="rect">
            <a:avLst/>
          </a:prstGeom>
        </p:spPr>
      </p:pic>
      <p:pic>
        <p:nvPicPr>
          <p:cNvPr id="12" name="Ảnh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7" b="3118"/>
          <a:stretch/>
        </p:blipFill>
        <p:spPr>
          <a:xfrm>
            <a:off x="8768084" y="2216736"/>
            <a:ext cx="1409781" cy="1365695"/>
          </a:xfrm>
          <a:prstGeom prst="rect">
            <a:avLst/>
          </a:prstGeom>
        </p:spPr>
      </p:pic>
      <p:pic>
        <p:nvPicPr>
          <p:cNvPr id="13" name="Picture 7" descr="C:\Users\NgocTuan\Desktop\lapt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653" y="4644147"/>
            <a:ext cx="1857375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44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103257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Name Name Name Name Name Name Name Name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 marL="342900" indent="-342900">
              <a:buAutoNum type="arabicPeriod"/>
            </a:pP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8164" y="1648493"/>
            <a:ext cx="10135673" cy="42500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sz="2800"/>
              <a:t>Architectural Representation – </a:t>
            </a:r>
            <a:r>
              <a:rPr lang="ja-JP" altLang="en-US" sz="2200"/>
              <a:t>アーキテクチャ表現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Package View - </a:t>
            </a:r>
            <a:r>
              <a:rPr lang="ja-JP" altLang="en-US" sz="2200"/>
              <a:t>パッケージ ビュ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sz="2800"/>
              <a:t>Database Design - </a:t>
            </a:r>
            <a:r>
              <a:rPr lang="ja-JP" altLang="en-US" sz="2200"/>
              <a:t>データベース設計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sz="2800"/>
              <a:t>Screen Flow - </a:t>
            </a:r>
            <a:r>
              <a:rPr lang="ja-JP" altLang="en-US" sz="2200"/>
              <a:t>画面の流れ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Screen Design - </a:t>
            </a:r>
            <a:r>
              <a:rPr lang="ja-JP" altLang="en-US" sz="2200"/>
              <a:t>画面設計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Class Design - </a:t>
            </a:r>
            <a:r>
              <a:rPr lang="ja-JP" altLang="en-US" sz="2200"/>
              <a:t>クラス設計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Sequence Diagram - </a:t>
            </a:r>
            <a:r>
              <a:rPr lang="ja-JP" altLang="en-US" sz="2200"/>
              <a:t>シーケンス図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</p:spTree>
    <p:extLst>
      <p:ext uri="{BB962C8B-B14F-4D97-AF65-F5344CB8AC3E}">
        <p14:creationId xmlns:p14="http://schemas.microsoft.com/office/powerpoint/2010/main" val="378533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1335"/>
            <a:ext cx="12192000" cy="1228067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" y="103257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Name Name Name Name Name Name Name Name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Introduction -  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Software Management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Software Requirement Specification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Software Design Description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Quality Control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Project Result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Demo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3200">
                <a:solidFill>
                  <a:srgbClr val="00B0F0"/>
                </a:solidFill>
              </a:rPr>
              <a:t>Q &amp; 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400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206750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altLang="ja-JP" sz="3200"/>
              <a:t>Architectural Representation – </a:t>
            </a:r>
            <a:r>
              <a:rPr lang="ja-JP" altLang="en-US" sz="2800"/>
              <a:t>アーキテクチャ表現</a:t>
            </a:r>
            <a:endParaRPr lang="en-US" altLang="ja-JP" sz="28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4" y="1680055"/>
            <a:ext cx="6469244" cy="45771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13684" y="6304967"/>
            <a:ext cx="6723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VMN System Overall Architecture-VMN </a:t>
            </a:r>
            <a:r>
              <a:rPr lang="ja-JP" altLang="en-US" sz="1600" b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システム全体のアーキテクチャ</a:t>
            </a: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703" y="1865870"/>
            <a:ext cx="2483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Technology: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PHP Laravel Framework</a:t>
            </a:r>
          </a:p>
        </p:txBody>
      </p:sp>
    </p:spTree>
    <p:extLst>
      <p:ext uri="{BB962C8B-B14F-4D97-AF65-F5344CB8AC3E}">
        <p14:creationId xmlns:p14="http://schemas.microsoft.com/office/powerpoint/2010/main" val="407192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sz="3200"/>
              <a:t>Package View - </a:t>
            </a:r>
            <a:r>
              <a:rPr lang="ja-JP" altLang="en-US" sz="2800"/>
              <a:t>パッケージ ビュ</a:t>
            </a:r>
            <a:endParaRPr lang="en-US" altLang="ja-JP" sz="2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65" y="1662251"/>
            <a:ext cx="7140244" cy="46273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379889" y="6319528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View - </a:t>
            </a:r>
            <a:r>
              <a:rPr lang="ja-JP" altLang="en-US" sz="16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パッケージ ビュー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8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sz="3200"/>
              <a:t>Database Design - </a:t>
            </a:r>
            <a:r>
              <a:rPr lang="ja-JP" altLang="en-US" sz="2800"/>
              <a:t>データベース設計</a:t>
            </a:r>
            <a:endParaRPr lang="en-US" altLang="ja-JP" sz="32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3" y="1718995"/>
            <a:ext cx="9774194" cy="49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4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ja-JP" sz="3200"/>
              <a:t>Screen Flow - </a:t>
            </a:r>
            <a:r>
              <a:rPr lang="ja-JP" altLang="en-US" sz="2800"/>
              <a:t>画面の流れ</a:t>
            </a:r>
            <a:endParaRPr lang="en-US" altLang="ja-JP" sz="2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35" y="1581660"/>
            <a:ext cx="6363730" cy="5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4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ja-JP" sz="3200"/>
              <a:t>Screen Design - </a:t>
            </a:r>
            <a:r>
              <a:rPr lang="ja-JP" altLang="en-US" sz="2800"/>
              <a:t>画面設計</a:t>
            </a:r>
            <a:endParaRPr lang="en-US" altLang="ja-JP" sz="2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" y="1712051"/>
            <a:ext cx="5276215" cy="2998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9917"/>
            <a:ext cx="5343525" cy="4893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48032" y="4805646"/>
            <a:ext cx="3188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Register as HMS account screen design</a:t>
            </a:r>
          </a:p>
        </p:txBody>
      </p:sp>
    </p:spTree>
    <p:extLst>
      <p:ext uri="{BB962C8B-B14F-4D97-AF65-F5344CB8AC3E}">
        <p14:creationId xmlns:p14="http://schemas.microsoft.com/office/powerpoint/2010/main" val="134210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sz="3200"/>
              <a:t>Class Design - </a:t>
            </a:r>
            <a:r>
              <a:rPr lang="ja-JP" altLang="en-US" sz="2800"/>
              <a:t>クラス設計</a:t>
            </a:r>
            <a:endParaRPr lang="en-US" altLang="ja-JP" sz="2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09" y="1828796"/>
            <a:ext cx="7538014" cy="4469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23976" y="6298064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05180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ja-JP" sz="3200"/>
              <a:t>Sequence Diagram - </a:t>
            </a:r>
            <a:r>
              <a:rPr lang="ja-JP" altLang="en-US" sz="2800"/>
              <a:t>シーケンス図</a:t>
            </a:r>
            <a:endParaRPr lang="en-US" altLang="ja-JP" sz="2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 startAt="4"/>
            </a:pPr>
            <a:r>
              <a:rPr lang="en-US" sz="4000"/>
              <a:t>Software Design Description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43" y="1618731"/>
            <a:ext cx="6406703" cy="46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705075" y="6281547"/>
            <a:ext cx="245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28086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103257"/>
            <a:ext cx="12192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Name Name Name Name Name Name Name Name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 marL="342900" indent="-342900">
              <a:buAutoNum type="arabicPeriod"/>
            </a:pP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8164" y="1648493"/>
            <a:ext cx="10135673" cy="42500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sz="2800"/>
              <a:t>Test Model - </a:t>
            </a:r>
            <a:r>
              <a:rPr lang="ja-JP" altLang="en-US" sz="2200"/>
              <a:t>試作機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2800"/>
              <a:t>Test Process - </a:t>
            </a:r>
            <a:r>
              <a:rPr lang="ja-JP" altLang="en-US" sz="2200"/>
              <a:t>試験過程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2800"/>
              <a:t>Test Criteria - </a:t>
            </a:r>
            <a:r>
              <a:rPr lang="ja-JP" altLang="en-US" sz="2200"/>
              <a:t>テスト基準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sz="2800"/>
              <a:t>Test Tools - </a:t>
            </a:r>
            <a:r>
              <a:rPr lang="ja-JP" altLang="en-US" sz="2200"/>
              <a:t>テストツール</a:t>
            </a:r>
            <a:endParaRPr lang="en-US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Test Environment - </a:t>
            </a:r>
            <a:r>
              <a:rPr lang="ja-JP" altLang="en-US" sz="2200"/>
              <a:t>テスト環境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Test Phases - </a:t>
            </a:r>
            <a:r>
              <a:rPr lang="ja-JP" altLang="en-US" sz="2200"/>
              <a:t>テストフェーズ</a:t>
            </a:r>
            <a:endParaRPr lang="en-US" altLang="ja-JP" sz="220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/>
              <a:t>Bug Logging Process (Based on Fsoft) </a:t>
            </a:r>
          </a:p>
          <a:p>
            <a:r>
              <a:rPr lang="en-US" altLang="ja-JP" sz="2800"/>
              <a:t>		</a:t>
            </a:r>
            <a:r>
              <a:rPr lang="ja-JP" altLang="en-US" sz="2200"/>
              <a:t>プロセスロギングバグ（</a:t>
            </a:r>
            <a:r>
              <a:rPr lang="en-US" altLang="ja-JP" sz="2200"/>
              <a:t>FSoft</a:t>
            </a:r>
            <a:r>
              <a:rPr lang="ja-JP" altLang="en-US" sz="2200"/>
              <a:t>に基づきます）</a:t>
            </a:r>
            <a:endParaRPr lang="en-US" altLang="ja-JP" sz="2200"/>
          </a:p>
          <a:p>
            <a:pPr marL="742950" indent="-742950">
              <a:buFont typeface="+mj-lt"/>
              <a:buAutoNum type="arabicPeriod" startAt="8"/>
            </a:pPr>
            <a:r>
              <a:rPr lang="en-US" altLang="ja-JP" sz="2800"/>
              <a:t>Bug List report - </a:t>
            </a:r>
            <a:r>
              <a:rPr lang="ja-JP" altLang="en-US" sz="2200"/>
              <a:t>バグリストレポート</a:t>
            </a:r>
            <a:endParaRPr lang="en-US" altLang="ja-JP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Introduction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Project Management</a:t>
            </a:r>
          </a:p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A</a:t>
            </a: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0400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r>
              <a:rPr lang="en-US" altLang="ja-JP" sz="2800"/>
              <a:t>1. Test Model-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43" y="1828796"/>
            <a:ext cx="6815137" cy="46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r>
              <a:rPr lang="en-US" altLang="ja-JP" sz="2800"/>
              <a:t>2.   Test process-</a:t>
            </a:r>
            <a:r>
              <a:rPr lang="ja-JP" altLang="en-US" sz="2800" b="1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endParaRPr lang="en-US" altLang="ja-JP" sz="2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037" y="1828796"/>
            <a:ext cx="8417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4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274320" rtlCol="0" anchor="ctr"/>
          <a:lstStyle/>
          <a:p>
            <a:pPr marL="342900" indent="-342900">
              <a:buAutoNum type="arabicPeriod"/>
            </a:pP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8164" y="1648493"/>
            <a:ext cx="10135673" cy="42500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sz="4000"/>
              <a:t>Current Situation - </a:t>
            </a:r>
            <a:r>
              <a:rPr lang="ja-JP" altLang="en-US" sz="2200"/>
              <a:t>現在状況</a:t>
            </a:r>
            <a:r>
              <a:rPr lang="ja-JP" altLang="en-US" sz="4000"/>
              <a:t> </a:t>
            </a:r>
            <a:endParaRPr lang="en-US" sz="4000"/>
          </a:p>
          <a:p>
            <a:pPr marL="742950" indent="-742950">
              <a:buFont typeface="+mj-lt"/>
              <a:buAutoNum type="arabicPeriod"/>
            </a:pPr>
            <a:r>
              <a:rPr lang="en-US" sz="4000"/>
              <a:t>The Idea - </a:t>
            </a:r>
            <a:r>
              <a:rPr lang="ja-JP" altLang="en-US" sz="2200"/>
              <a:t>アイデア</a:t>
            </a:r>
            <a:r>
              <a:rPr lang="ja-JP" altLang="en-US" sz="4000"/>
              <a:t> </a:t>
            </a:r>
            <a:endParaRPr lang="en-US" sz="4000"/>
          </a:p>
          <a:p>
            <a:pPr marL="742950" indent="-742950">
              <a:buFont typeface="+mj-lt"/>
              <a:buAutoNum type="arabicPeriod"/>
            </a:pPr>
            <a:r>
              <a:rPr lang="en-US" sz="4000"/>
              <a:t>Proposal - </a:t>
            </a:r>
            <a:r>
              <a:rPr lang="ja-JP" altLang="en-US" sz="2200"/>
              <a:t>提案</a:t>
            </a:r>
            <a:r>
              <a:rPr lang="ja-JP" altLang="en-US" sz="4000"/>
              <a:t> </a:t>
            </a:r>
            <a:endParaRPr lang="en-US" sz="4000"/>
          </a:p>
          <a:p>
            <a:pPr marL="742950" indent="-742950">
              <a:buFont typeface="+mj-lt"/>
              <a:buAutoNum type="arabicPeriod"/>
            </a:pPr>
            <a:r>
              <a:rPr lang="en-US" sz="4000"/>
              <a:t>Benefit From Project - </a:t>
            </a:r>
            <a:r>
              <a:rPr lang="ja-JP" altLang="en-US" sz="2200"/>
              <a:t>プロジェクト便益</a:t>
            </a:r>
            <a:endParaRPr lang="en-US" sz="220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8784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357" y="914399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r>
              <a:rPr lang="en-US" altLang="ja-JP" sz="2800"/>
              <a:t>3. Test Criteria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005" y="1828798"/>
            <a:ext cx="4845909" cy="1782548"/>
          </a:xfrm>
        </p:spPr>
        <p:txBody>
          <a:bodyPr>
            <a:normAutofit/>
          </a:bodyPr>
          <a:lstStyle/>
          <a:p>
            <a:r>
              <a:rPr lang="en-US"/>
              <a:t>Unit test: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i="1"/>
              <a:t>Statement coverage:  100%</a:t>
            </a:r>
            <a:endParaRPr lang="en-US" sz="200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i="1"/>
              <a:t>Branch coverage: 100%</a:t>
            </a:r>
            <a:endParaRPr lang="en-US" sz="200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i="1"/>
              <a:t>Path coverage: 100%</a:t>
            </a:r>
            <a:endParaRPr lang="en-US" sz="200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005" y="4075959"/>
            <a:ext cx="555632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Integration test: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i="1"/>
              <a:t>Number of TC/function: 10 TC/function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i="1"/>
              <a:t>Number defects/function: 2 defects/function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3092" y="1828798"/>
            <a:ext cx="576472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System test: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i="1"/>
              <a:t>Number of TC/function: 20 TC/function </a:t>
            </a:r>
            <a:endParaRPr lang="en-US" sz="200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i="1"/>
              <a:t>Number defects/function: 1-2 defects/function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78164" y="4075959"/>
            <a:ext cx="58138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Acceptance test:</a:t>
            </a:r>
          </a:p>
          <a:p>
            <a:pPr marL="800100" lvl="2" indent="-342900">
              <a:buFont typeface="Wingdings" panose="05000000000000000000" pitchFamily="2" charset="2"/>
              <a:buChar char="ü"/>
            </a:pPr>
            <a:r>
              <a:rPr lang="en-US" sz="2000" i="1"/>
              <a:t>Number defects/function: 1-2 defects/function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0411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357" y="914399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r>
              <a:rPr lang="en-US" altLang="ja-JP" sz="2800"/>
              <a:t>4. Test Tools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4629" y="2377438"/>
            <a:ext cx="4267200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29" y="4350203"/>
            <a:ext cx="4648200" cy="1466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043" y="2498613"/>
            <a:ext cx="341792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Postman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 for estimate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data output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2043" y="4514241"/>
            <a:ext cx="23581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Trello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Manage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Manage testing task</a:t>
            </a:r>
          </a:p>
        </p:txBody>
      </p:sp>
    </p:spTree>
    <p:extLst>
      <p:ext uri="{BB962C8B-B14F-4D97-AF65-F5344CB8AC3E}">
        <p14:creationId xmlns:p14="http://schemas.microsoft.com/office/powerpoint/2010/main" val="206617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5" name="Rectangle 54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ja-JP" sz="3200"/>
              <a:t>Test Environment - </a:t>
            </a:r>
            <a:r>
              <a:rPr lang="ja-JP" altLang="en-US" sz="2800"/>
              <a:t>テスト環境</a:t>
            </a:r>
            <a:endParaRPr lang="en-US" altLang="ja-JP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43" y="2027666"/>
            <a:ext cx="1252734" cy="11572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13" y="2006540"/>
            <a:ext cx="1225549" cy="1178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543" y="4500556"/>
            <a:ext cx="1009196" cy="99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313" y="4500556"/>
            <a:ext cx="1689427" cy="100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198" y="2377434"/>
            <a:ext cx="2440441" cy="19271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240937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Device: Laptop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3049819"/>
            <a:ext cx="183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Os X Capitan</a:t>
            </a:r>
          </a:p>
        </p:txBody>
      </p:sp>
    </p:spTree>
    <p:extLst>
      <p:ext uri="{BB962C8B-B14F-4D97-AF65-F5344CB8AC3E}">
        <p14:creationId xmlns:p14="http://schemas.microsoft.com/office/powerpoint/2010/main" val="360183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7" name="Rectangle 5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sz="3200"/>
              <a:t>Test Phases - </a:t>
            </a:r>
            <a:r>
              <a:rPr lang="ja-JP" altLang="en-US" sz="2800"/>
              <a:t>テストフェーズ</a:t>
            </a:r>
            <a:endParaRPr lang="en-US" altLang="ja-JP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7" y="1715237"/>
            <a:ext cx="6264048" cy="4670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400" y="2206171"/>
            <a:ext cx="10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Unit Test</a:t>
            </a:r>
          </a:p>
        </p:txBody>
      </p:sp>
    </p:spTree>
    <p:extLst>
      <p:ext uri="{BB962C8B-B14F-4D97-AF65-F5344CB8AC3E}">
        <p14:creationId xmlns:p14="http://schemas.microsoft.com/office/powerpoint/2010/main" val="407596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7" name="Rectangle 5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sz="3200"/>
              <a:t>Test Phases - </a:t>
            </a:r>
            <a:r>
              <a:rPr lang="ja-JP" altLang="en-US" sz="2800"/>
              <a:t>テストフェーズ</a:t>
            </a:r>
            <a:endParaRPr lang="en-US" altLang="ja-JP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53" y="1828796"/>
            <a:ext cx="9290730" cy="4508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54" y="265611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Integration test case</a:t>
            </a:r>
          </a:p>
        </p:txBody>
      </p:sp>
    </p:spTree>
    <p:extLst>
      <p:ext uri="{BB962C8B-B14F-4D97-AF65-F5344CB8AC3E}">
        <p14:creationId xmlns:p14="http://schemas.microsoft.com/office/powerpoint/2010/main" val="333158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7" name="Rectangle 5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sz="3200"/>
              <a:t>Test Phases - </a:t>
            </a:r>
            <a:r>
              <a:rPr lang="ja-JP" altLang="en-US" sz="2800"/>
              <a:t>テストフェーズ</a:t>
            </a:r>
            <a:endParaRPr lang="en-US" altLang="ja-JP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28796"/>
            <a:ext cx="9318171" cy="4397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475" y="326604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test case</a:t>
            </a:r>
          </a:p>
        </p:txBody>
      </p:sp>
    </p:spTree>
    <p:extLst>
      <p:ext uri="{BB962C8B-B14F-4D97-AF65-F5344CB8AC3E}">
        <p14:creationId xmlns:p14="http://schemas.microsoft.com/office/powerpoint/2010/main" val="152849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7" name="Rectangle 5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sz="3200"/>
              <a:t>Test Phases - </a:t>
            </a:r>
            <a:r>
              <a:rPr lang="ja-JP" altLang="en-US" sz="2800"/>
              <a:t>テストフェーズ</a:t>
            </a:r>
            <a:endParaRPr lang="en-US" altLang="ja-JP" sz="2800"/>
          </a:p>
        </p:txBody>
      </p:sp>
      <p:sp>
        <p:nvSpPr>
          <p:cNvPr id="3" name="TextBox 2"/>
          <p:cNvSpPr txBox="1"/>
          <p:nvPr/>
        </p:nvSpPr>
        <p:spPr>
          <a:xfrm>
            <a:off x="371475" y="322897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Acceptance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8" y="1582057"/>
            <a:ext cx="4827351" cy="4546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15" y="2246806"/>
            <a:ext cx="4605471" cy="43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09274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r>
              <a:rPr lang="en-US" altLang="ja-JP" sz="3200"/>
              <a:t>7. Process Logging Bug</a:t>
            </a:r>
            <a:endParaRPr lang="en-US" altLang="ja-JP" sz="32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25" y="1823673"/>
            <a:ext cx="9303736" cy="4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Test report -</a:t>
            </a:r>
            <a:r>
              <a:rPr lang="ja-JP" altLang="en-US" sz="2800"/>
              <a:t>トレポート</a:t>
            </a:r>
            <a:endParaRPr lang="en-US" altLang="ja-JP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90" y="1955352"/>
            <a:ext cx="8810625" cy="4581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778" y="337339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report round 1</a:t>
            </a:r>
          </a:p>
        </p:txBody>
      </p:sp>
    </p:spTree>
    <p:extLst>
      <p:ext uri="{BB962C8B-B14F-4D97-AF65-F5344CB8AC3E}">
        <p14:creationId xmlns:p14="http://schemas.microsoft.com/office/powerpoint/2010/main" val="316471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Test report -</a:t>
            </a:r>
            <a:r>
              <a:rPr lang="ja-JP" altLang="en-US" sz="2800"/>
              <a:t>トレポート</a:t>
            </a:r>
            <a:endParaRPr lang="en-US" altLang="ja-JP" sz="2800"/>
          </a:p>
        </p:txBody>
      </p:sp>
      <p:sp>
        <p:nvSpPr>
          <p:cNvPr id="3" name="TextBox 2"/>
          <p:cNvSpPr txBox="1"/>
          <p:nvPr/>
        </p:nvSpPr>
        <p:spPr>
          <a:xfrm>
            <a:off x="234778" y="337339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report round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23" y="1718808"/>
            <a:ext cx="8848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2586" y="164811"/>
            <a:ext cx="5829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>
                <a:solidFill>
                  <a:schemeClr val="bg1"/>
                </a:solidFill>
              </a:rPr>
              <a:t>Nhật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/>
              <a:t>Current Situation - </a:t>
            </a:r>
            <a:r>
              <a:rPr lang="ja-JP" altLang="en-US" sz="2200"/>
              <a:t>現在状況</a:t>
            </a:r>
            <a:r>
              <a:rPr lang="ja-JP" altLang="en-US" sz="3200"/>
              <a:t> </a:t>
            </a:r>
            <a:endParaRPr lang="en-US" sz="3200"/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The Idea - </a:t>
            </a:r>
            <a:r>
              <a:rPr lang="ja-JP" altLang="en-US" sz="3200">
                <a:noFill/>
              </a:rPr>
              <a:t>アイデア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Proposal - </a:t>
            </a:r>
            <a:r>
              <a:rPr lang="ja-JP" altLang="en-US" sz="3200">
                <a:noFill/>
              </a:rPr>
              <a:t>提案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Benefit From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  <p:pic>
        <p:nvPicPr>
          <p:cNvPr id="10" name="Picture 2" descr="http://media.pennlive.com/midstate_impact/photo/hersheyjpg-e0697e0ef77c90d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29" y="1950308"/>
            <a:ext cx="4412342" cy="32916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à coins arrondis 10"/>
          <p:cNvSpPr/>
          <p:nvPr/>
        </p:nvSpPr>
        <p:spPr>
          <a:xfrm>
            <a:off x="3149600" y="5456276"/>
            <a:ext cx="5892800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Thanks to the development of the medicine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Quality Management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Test report -</a:t>
            </a:r>
            <a:r>
              <a:rPr lang="ja-JP" altLang="en-US" sz="2800"/>
              <a:t>トレポート</a:t>
            </a:r>
            <a:endParaRPr lang="en-US" altLang="ja-JP" sz="2800"/>
          </a:p>
        </p:txBody>
      </p:sp>
      <p:sp>
        <p:nvSpPr>
          <p:cNvPr id="3" name="TextBox 2"/>
          <p:cNvSpPr txBox="1"/>
          <p:nvPr/>
        </p:nvSpPr>
        <p:spPr>
          <a:xfrm>
            <a:off x="234778" y="3373395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Test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28" y="1549535"/>
            <a:ext cx="64770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Project Result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Project summary</a:t>
            </a:r>
            <a:endParaRPr lang="en-US" altLang="ja-JP" sz="2800"/>
          </a:p>
        </p:txBody>
      </p:sp>
      <p:sp>
        <p:nvSpPr>
          <p:cNvPr id="2" name="TextBox 1"/>
          <p:cNvSpPr txBox="1"/>
          <p:nvPr/>
        </p:nvSpPr>
        <p:spPr>
          <a:xfrm>
            <a:off x="753762" y="2717357"/>
            <a:ext cx="8143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Build rank member’s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Build search medicinal plants or remedy by diseases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Login through Facebook, G+, T</a:t>
            </a:r>
            <a:r>
              <a:rPr lang="vi-VN"/>
              <a:t>w</a:t>
            </a:r>
            <a:r>
              <a:rPr lang="en-US"/>
              <a:t>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 website for 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App for Android, IOS and Window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6561" y="2168719"/>
            <a:ext cx="31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Future 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351" y="1828796"/>
            <a:ext cx="4877058" cy="1343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61" y="3500133"/>
            <a:ext cx="2733675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31" y="4735318"/>
            <a:ext cx="2597295" cy="14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Project Result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Project summary</a:t>
            </a:r>
            <a:endParaRPr lang="en-US" altLang="ja-JP" sz="2800"/>
          </a:p>
        </p:txBody>
      </p:sp>
      <p:sp>
        <p:nvSpPr>
          <p:cNvPr id="2" name="TextBox 1"/>
          <p:cNvSpPr txBox="1"/>
          <p:nvPr/>
        </p:nvSpPr>
        <p:spPr>
          <a:xfrm>
            <a:off x="1878227" y="2822277"/>
            <a:ext cx="8143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>
                <a:solidFill>
                  <a:srgbClr val="002060"/>
                </a:solidFill>
              </a:rPr>
              <a:t>Working process of FPT Software to develop a project.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>
                <a:solidFill>
                  <a:srgbClr val="002060"/>
                </a:solidFill>
              </a:rPr>
              <a:t>Putting the learned knowledge into practice.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>
                <a:solidFill>
                  <a:srgbClr val="002060"/>
                </a:solidFill>
              </a:rPr>
              <a:t>Improve skils: teamwork, leader-ship, research and self-study, make plan and manage time.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>
                <a:solidFill>
                  <a:srgbClr val="002060"/>
                </a:solidFill>
              </a:rPr>
              <a:t>Technical: PHP, Laravel Framework, Domain Driven Development.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>
                <a:solidFill>
                  <a:srgbClr val="002060"/>
                </a:solidFill>
              </a:rPr>
              <a:t>Tools: Visual Paradigm, Git, Astah, Office tools, Trello, Slack.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8476" y="2137719"/>
            <a:ext cx="188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48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Project Result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3200"/>
              <a:t>Project summary</a:t>
            </a:r>
            <a:endParaRPr lang="en-US" altLang="ja-JP" sz="2800"/>
          </a:p>
        </p:txBody>
      </p:sp>
      <p:sp>
        <p:nvSpPr>
          <p:cNvPr id="2" name="Rectangle 1"/>
          <p:cNvSpPr/>
          <p:nvPr/>
        </p:nvSpPr>
        <p:spPr>
          <a:xfrm>
            <a:off x="345989" y="2792185"/>
            <a:ext cx="6499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and resolve conflicts between members.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85" y="1675635"/>
            <a:ext cx="2350071" cy="2233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867" y="4269513"/>
            <a:ext cx="3633107" cy="168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061" y="3203837"/>
            <a:ext cx="2421964" cy="23407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5989" y="2244265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Lesson Learn</a:t>
            </a:r>
          </a:p>
        </p:txBody>
      </p:sp>
    </p:spTree>
    <p:extLst>
      <p:ext uri="{BB962C8B-B14F-4D97-AF65-F5344CB8AC3E}">
        <p14:creationId xmlns:p14="http://schemas.microsoft.com/office/powerpoint/2010/main" val="197044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/>
              <a:t>Demo</a:t>
            </a: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sp>
        <p:nvSpPr>
          <p:cNvPr id="51" name="Rectangle 50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endParaRPr lang="en-US" altLang="ja-JP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6" y="1689395"/>
            <a:ext cx="9894544" cy="46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1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>
                <a:noFill/>
              </a:rPr>
              <a:t>In</a:t>
            </a: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/>
            </a:pPr>
            <a:endParaRPr lang="en-US" sz="4000">
              <a:noFill/>
            </a:endParaRPr>
          </a:p>
          <a:p>
            <a:pPr marL="857250" indent="-857250">
              <a:buFont typeface="+mj-lt"/>
              <a:buAutoNum type="romanUcPeriod" startAt="5"/>
            </a:pPr>
            <a:r>
              <a:rPr lang="en-US" sz="4000" b="1">
                <a:solidFill>
                  <a:schemeClr val="bg1"/>
                </a:solidFill>
              </a:rPr>
              <a:t>Q &amp; A </a:t>
            </a:r>
            <a:r>
              <a:rPr lang="en-US" altLang="ja-JP" sz="4000" b="1">
                <a:solidFill>
                  <a:schemeClr val="bg1"/>
                </a:solidFill>
              </a:rPr>
              <a:t>-</a:t>
            </a:r>
            <a:r>
              <a:rPr lang="ja-JP" altLang="en-US" sz="4000" b="1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4000">
              <a:solidFill>
                <a:schemeClr val="bg1"/>
              </a:solidFill>
            </a:endParaRPr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  <a:p>
            <a:pPr marL="857250" indent="-857250">
              <a:buFont typeface="+mj-lt"/>
              <a:buAutoNum type="romanUcPeriod" startAt="5"/>
            </a:pP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36989"/>
            <a:ext cx="58959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2586" y="164811"/>
            <a:ext cx="5829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>
                <a:solidFill>
                  <a:schemeClr val="bg1"/>
                </a:solidFill>
              </a:rPr>
              <a:t>Nhật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/>
              <a:t>Current Situation - </a:t>
            </a:r>
            <a:r>
              <a:rPr lang="ja-JP" altLang="en-US" sz="2200"/>
              <a:t>現在状況</a:t>
            </a:r>
            <a:r>
              <a:rPr lang="ja-JP" altLang="en-US" sz="3200"/>
              <a:t> </a:t>
            </a:r>
            <a:endParaRPr lang="en-US" sz="3200"/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The Idea - </a:t>
            </a:r>
            <a:r>
              <a:rPr lang="ja-JP" altLang="en-US" sz="3200">
                <a:noFill/>
              </a:rPr>
              <a:t>アイデア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Proposal - </a:t>
            </a:r>
            <a:r>
              <a:rPr lang="ja-JP" altLang="en-US" sz="3200">
                <a:noFill/>
              </a:rPr>
              <a:t>提案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Benefit From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  <p:pic>
        <p:nvPicPr>
          <p:cNvPr id="8" name="Picture 2" descr="http://media.pennlive.com/midstate_impact/photo/hersheyjpg-e0697e0ef77c90d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25" y="2377434"/>
            <a:ext cx="3267232" cy="24373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à coins arrondis 8"/>
          <p:cNvSpPr/>
          <p:nvPr/>
        </p:nvSpPr>
        <p:spPr>
          <a:xfrm>
            <a:off x="2701770" y="4977304"/>
            <a:ext cx="3064742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Thanks to the development of the medicine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425488" y="4977304"/>
            <a:ext cx="3064742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Misuse on medicine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4" descr="http://2.i.baomoi.xdn.vn/15/11/26/89/18084082/2_8200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5"/>
          <a:stretch/>
        </p:blipFill>
        <p:spPr bwMode="auto">
          <a:xfrm>
            <a:off x="6324243" y="2377434"/>
            <a:ext cx="3267232" cy="24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2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2586" y="164811"/>
            <a:ext cx="5829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>
                <a:solidFill>
                  <a:schemeClr val="bg1"/>
                </a:solidFill>
              </a:rPr>
              <a:t>Nhật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" rIns="274320" bIns="0"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/>
              <a:t>Current Situation - </a:t>
            </a:r>
            <a:r>
              <a:rPr lang="ja-JP" altLang="en-US" sz="2200"/>
              <a:t>現在状況</a:t>
            </a:r>
            <a:r>
              <a:rPr lang="ja-JP" altLang="en-US" sz="3200"/>
              <a:t> </a:t>
            </a:r>
            <a:endParaRPr lang="en-US" sz="3200"/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The Idea - </a:t>
            </a:r>
            <a:r>
              <a:rPr lang="ja-JP" altLang="en-US" sz="3200">
                <a:noFill/>
              </a:rPr>
              <a:t>アイデア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Proposal - </a:t>
            </a:r>
            <a:r>
              <a:rPr lang="ja-JP" altLang="en-US" sz="3200">
                <a:noFill/>
              </a:rPr>
              <a:t>提案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Benefit From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  <p:pic>
        <p:nvPicPr>
          <p:cNvPr id="2050" name="Picture 2" descr="http://media.pennlive.com/midstate_impact/photo/hersheyjpg-e0697e0ef77c90d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6" y="2377434"/>
            <a:ext cx="3267232" cy="24373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à coins arrondis 3"/>
          <p:cNvSpPr/>
          <p:nvPr/>
        </p:nvSpPr>
        <p:spPr>
          <a:xfrm>
            <a:off x="839911" y="4977304"/>
            <a:ext cx="3064742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Thanks to the development of the medicine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 descr="http://baodautu.vn/files/2014/10/09/thu-giu-500-hop-thuoc-gia-tai-trung-tam-duoc-hapulico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2" y="2377434"/>
            <a:ext cx="3267232" cy="24373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4462384" y="4977304"/>
            <a:ext cx="3064742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Misuse on medicine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287347" y="4977304"/>
            <a:ext cx="3064742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Counterfeit drugs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6" name="Picture 4" descr="http://2.i.baomoi.xdn.vn/15/11/26/89/18084082/2_8200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5"/>
          <a:stretch/>
        </p:blipFill>
        <p:spPr bwMode="auto">
          <a:xfrm>
            <a:off x="4462384" y="2377434"/>
            <a:ext cx="3267232" cy="24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7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2586" y="164811"/>
            <a:ext cx="5829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3200">
                <a:solidFill>
                  <a:schemeClr val="bg1"/>
                </a:solidFill>
              </a:rPr>
              <a:t>Nhật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397"/>
            <a:ext cx="1219200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502920" rIns="274320" bIns="0" rtlCol="0" anchor="ctr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Current Situation - </a:t>
            </a:r>
            <a:r>
              <a:rPr lang="ja-JP" altLang="en-US" sz="3200">
                <a:noFill/>
              </a:rPr>
              <a:t>現在状況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The Idea - </a:t>
            </a:r>
            <a:r>
              <a:rPr lang="ja-JP" altLang="en-US" sz="2200">
                <a:solidFill>
                  <a:schemeClr val="bg1"/>
                </a:solidFill>
              </a:rPr>
              <a:t>アイデア</a:t>
            </a:r>
            <a:r>
              <a:rPr lang="ja-JP" altLang="en-US" sz="32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Proposal - </a:t>
            </a:r>
            <a:r>
              <a:rPr lang="ja-JP" altLang="en-US" sz="3200">
                <a:noFill/>
              </a:rPr>
              <a:t>提案 </a:t>
            </a:r>
            <a:endParaRPr lang="en-US" sz="3200">
              <a:noFill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noFill/>
              </a:rPr>
              <a:t>Benefit From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9143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 fov="6000000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857250" indent="-857250">
              <a:buFont typeface="+mj-lt"/>
              <a:buAutoNum type="romanUcPeriod"/>
            </a:pPr>
            <a:r>
              <a:rPr lang="en-US" sz="4000"/>
              <a:t>Introduction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149600" y="5456276"/>
            <a:ext cx="5892800" cy="812444"/>
          </a:xfrm>
          <a:prstGeom prst="roundRect">
            <a:avLst>
              <a:gd name="adj" fmla="val 11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>
                    <a:lumMod val="50000"/>
                    <a:lumOff val="50000"/>
                  </a:schemeClr>
                </a:solidFill>
              </a:rPr>
              <a:t>Community health</a:t>
            </a:r>
            <a:endParaRPr kumimoji="1" lang="ja-JP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 descr="https://www.haponline.org/Portals/0/images/initiatives/Community-Health-Needs%20Assess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459" y="1876650"/>
            <a:ext cx="5167084" cy="3290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2214</Words>
  <Application>Microsoft Office PowerPoint</Application>
  <PresentationFormat>Widescreen</PresentationFormat>
  <Paragraphs>591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MS Mincho</vt:lpstr>
      <vt:lpstr>SimSun</vt:lpstr>
      <vt:lpstr>游ゴシック</vt:lpstr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NN</dc:creator>
  <cp:lastModifiedBy>Quynh HT</cp:lastModifiedBy>
  <cp:revision>382</cp:revision>
  <dcterms:created xsi:type="dcterms:W3CDTF">2016-03-30T12:49:06Z</dcterms:created>
  <dcterms:modified xsi:type="dcterms:W3CDTF">2016-04-25T01:52:51Z</dcterms:modified>
</cp:coreProperties>
</file>